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3" r:id="rId2"/>
    <p:sldId id="271" r:id="rId3"/>
    <p:sldId id="256" r:id="rId4"/>
    <p:sldId id="257" r:id="rId5"/>
    <p:sldId id="258" r:id="rId6"/>
    <p:sldId id="259" r:id="rId7"/>
    <p:sldId id="260" r:id="rId8"/>
    <p:sldId id="278" r:id="rId9"/>
    <p:sldId id="261" r:id="rId10"/>
    <p:sldId id="277" r:id="rId11"/>
    <p:sldId id="262" r:id="rId12"/>
    <p:sldId id="265" r:id="rId13"/>
    <p:sldId id="263" r:id="rId14"/>
    <p:sldId id="275" r:id="rId15"/>
    <p:sldId id="276" r:id="rId16"/>
    <p:sldId id="264" r:id="rId17"/>
    <p:sldId id="266" r:id="rId18"/>
    <p:sldId id="267" r:id="rId19"/>
    <p:sldId id="268" r:id="rId20"/>
    <p:sldId id="269" r:id="rId21"/>
    <p:sldId id="274" r:id="rId22"/>
    <p:sldId id="270" r:id="rId23"/>
    <p:sldId id="272"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CCFF"/>
    <a:srgbClr val="CC0099"/>
    <a:srgbClr val="33CC33"/>
    <a:srgbClr val="FF9999"/>
    <a:srgbClr val="FF9933"/>
    <a:srgbClr val="FF6600"/>
    <a:srgbClr val="CC0000"/>
    <a:srgbClr val="FF0066"/>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E0F296-3965-4E47-B9E2-8E1BA16D9290}" type="datetimeFigureOut">
              <a:rPr lang="es-ES" smtClean="0"/>
              <a:pPr/>
              <a:t>13/12/2010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2E2E1-338F-4BB8-A775-D154D344253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812E2E1-338F-4BB8-A775-D154D3442537}"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00A3A92-8123-41B1-BAC2-922043339815}" type="datetimeFigureOut">
              <a:rPr lang="es-ES" smtClean="0"/>
              <a:pPr/>
              <a:t>13/12/2010</a:t>
            </a:fld>
            <a:endParaRPr lang="es-ES" dirty="0"/>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dirty="0"/>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BF86E98-317C-4065-A504-110D86A7E120}"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0A3A92-8123-41B1-BAC2-922043339815}" type="datetimeFigureOut">
              <a:rPr lang="es-ES" smtClean="0"/>
              <a:pPr/>
              <a:t>13/12/2010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BF86E98-317C-4065-A504-110D86A7E120}"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0A3A92-8123-41B1-BAC2-922043339815}" type="datetimeFigureOut">
              <a:rPr lang="es-ES" smtClean="0"/>
              <a:pPr/>
              <a:t>13/12/2010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BF86E98-317C-4065-A504-110D86A7E120}"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00A3A92-8123-41B1-BAC2-922043339815}" type="datetimeFigureOut">
              <a:rPr lang="es-ES" smtClean="0"/>
              <a:pPr/>
              <a:t>13/12/2010</a:t>
            </a:fld>
            <a:endParaRPr lang="es-ES" dirty="0"/>
          </a:p>
        </p:txBody>
      </p:sp>
      <p:sp>
        <p:nvSpPr>
          <p:cNvPr id="5" name="4 Marcador de pie de página"/>
          <p:cNvSpPr>
            <a:spLocks noGrp="1"/>
          </p:cNvSpPr>
          <p:nvPr>
            <p:ph type="ftr" sz="quarter" idx="11"/>
          </p:nvPr>
        </p:nvSpPr>
        <p:spPr>
          <a:xfrm>
            <a:off x="457200" y="6480969"/>
            <a:ext cx="4260056" cy="300831"/>
          </a:xfrm>
        </p:spPr>
        <p:txBody>
          <a:bodyPr/>
          <a:lstStyle/>
          <a:p>
            <a:endParaRPr lang="es-ES" dirty="0"/>
          </a:p>
        </p:txBody>
      </p:sp>
      <p:sp>
        <p:nvSpPr>
          <p:cNvPr id="6" name="5 Marcador de número de diapositiva"/>
          <p:cNvSpPr>
            <a:spLocks noGrp="1"/>
          </p:cNvSpPr>
          <p:nvPr>
            <p:ph type="sldNum" sz="quarter" idx="12"/>
          </p:nvPr>
        </p:nvSpPr>
        <p:spPr/>
        <p:txBody>
          <a:bodyPr/>
          <a:lstStyle/>
          <a:p>
            <a:fld id="{4BF86E98-317C-4065-A504-110D86A7E120}"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fecha"/>
          <p:cNvSpPr>
            <a:spLocks noGrp="1"/>
          </p:cNvSpPr>
          <p:nvPr>
            <p:ph type="dt" sz="half" idx="10"/>
          </p:nvPr>
        </p:nvSpPr>
        <p:spPr>
          <a:xfrm>
            <a:off x="6955632" y="6477000"/>
            <a:ext cx="2133600" cy="304800"/>
          </a:xfrm>
        </p:spPr>
        <p:txBody>
          <a:bodyPr/>
          <a:lstStyle/>
          <a:p>
            <a:fld id="{600A3A92-8123-41B1-BAC2-922043339815}" type="datetimeFigureOut">
              <a:rPr lang="es-ES" smtClean="0"/>
              <a:pPr/>
              <a:t>13/12/2010</a:t>
            </a:fld>
            <a:endParaRPr lang="es-ES" dirty="0"/>
          </a:p>
        </p:txBody>
      </p:sp>
      <p:sp>
        <p:nvSpPr>
          <p:cNvPr id="5" name="4 Marcador de pie de página"/>
          <p:cNvSpPr>
            <a:spLocks noGrp="1"/>
          </p:cNvSpPr>
          <p:nvPr>
            <p:ph type="ftr" sz="quarter" idx="11"/>
          </p:nvPr>
        </p:nvSpPr>
        <p:spPr>
          <a:xfrm>
            <a:off x="2619376" y="6480969"/>
            <a:ext cx="4260056" cy="300831"/>
          </a:xfrm>
        </p:spPr>
        <p:txBody>
          <a:bodyPr/>
          <a:lstStyle/>
          <a:p>
            <a:endParaRPr lang="es-ES" dirty="0"/>
          </a:p>
        </p:txBody>
      </p:sp>
      <p:sp>
        <p:nvSpPr>
          <p:cNvPr id="6" name="5 Marcador de número de diapositiva"/>
          <p:cNvSpPr>
            <a:spLocks noGrp="1"/>
          </p:cNvSpPr>
          <p:nvPr>
            <p:ph type="sldNum" sz="quarter" idx="12"/>
          </p:nvPr>
        </p:nvSpPr>
        <p:spPr>
          <a:xfrm>
            <a:off x="8451056" y="809624"/>
            <a:ext cx="502920" cy="300831"/>
          </a:xfrm>
        </p:spPr>
        <p:txBody>
          <a:bodyPr/>
          <a:lstStyle/>
          <a:p>
            <a:fld id="{4BF86E98-317C-4065-A504-110D86A7E120}" type="slidenum">
              <a:rPr lang="es-ES" smtClean="0"/>
              <a:pPr/>
              <a:t>‹Nº›</a:t>
            </a:fld>
            <a:endParaRPr lang="es-ES" dirty="0"/>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00A3A92-8123-41B1-BAC2-922043339815}" type="datetimeFigureOut">
              <a:rPr lang="es-ES" smtClean="0"/>
              <a:pPr/>
              <a:t>13/12/2010</a:t>
            </a:fld>
            <a:endParaRPr lang="es-ES" dirty="0"/>
          </a:p>
        </p:txBody>
      </p:sp>
      <p:sp>
        <p:nvSpPr>
          <p:cNvPr id="6" name="5 Marcador de pie de página"/>
          <p:cNvSpPr>
            <a:spLocks noGrp="1"/>
          </p:cNvSpPr>
          <p:nvPr>
            <p:ph type="ftr" sz="quarter" idx="11"/>
          </p:nvPr>
        </p:nvSpPr>
        <p:spPr>
          <a:xfrm>
            <a:off x="457200" y="6480969"/>
            <a:ext cx="4260056" cy="301752"/>
          </a:xfrm>
        </p:spPr>
        <p:txBody>
          <a:bodyPr/>
          <a:lstStyle/>
          <a:p>
            <a:endParaRPr lang="es-ES" dirty="0"/>
          </a:p>
        </p:txBody>
      </p:sp>
      <p:sp>
        <p:nvSpPr>
          <p:cNvPr id="7" name="6 Marcador de número de diapositiva"/>
          <p:cNvSpPr>
            <a:spLocks noGrp="1"/>
          </p:cNvSpPr>
          <p:nvPr>
            <p:ph type="sldNum" sz="quarter" idx="12"/>
          </p:nvPr>
        </p:nvSpPr>
        <p:spPr>
          <a:xfrm>
            <a:off x="7589520" y="6480969"/>
            <a:ext cx="502920" cy="301752"/>
          </a:xfrm>
        </p:spPr>
        <p:txBody>
          <a:bodyPr/>
          <a:lstStyle/>
          <a:p>
            <a:fld id="{4BF86E98-317C-4065-A504-110D86A7E120}"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00A3A92-8123-41B1-BAC2-922043339815}" type="datetimeFigureOut">
              <a:rPr lang="es-ES" smtClean="0"/>
              <a:pPr/>
              <a:t>13/12/2010</a:t>
            </a:fld>
            <a:endParaRPr lang="es-ES" dirty="0"/>
          </a:p>
        </p:txBody>
      </p:sp>
      <p:sp>
        <p:nvSpPr>
          <p:cNvPr id="8" name="7 Marcador de pie de página"/>
          <p:cNvSpPr>
            <a:spLocks noGrp="1"/>
          </p:cNvSpPr>
          <p:nvPr>
            <p:ph type="ftr" sz="quarter" idx="11"/>
          </p:nvPr>
        </p:nvSpPr>
        <p:spPr>
          <a:xfrm>
            <a:off x="457200" y="6480969"/>
            <a:ext cx="4261104" cy="301752"/>
          </a:xfrm>
        </p:spPr>
        <p:txBody>
          <a:bodyPr/>
          <a:lstStyle/>
          <a:p>
            <a:endParaRPr lang="es-ES" dirty="0"/>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BF86E98-317C-4065-A504-110D86A7E120}"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00A3A92-8123-41B1-BAC2-922043339815}" type="datetimeFigureOut">
              <a:rPr lang="es-ES" smtClean="0"/>
              <a:pPr/>
              <a:t>13/12/2010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4BF86E98-317C-4065-A504-110D86A7E120}"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00A3A92-8123-41B1-BAC2-922043339815}" type="datetimeFigureOut">
              <a:rPr lang="es-ES" smtClean="0"/>
              <a:pPr/>
              <a:t>13/12/2010</a:t>
            </a:fld>
            <a:endParaRPr lang="es-ES" dirty="0"/>
          </a:p>
        </p:txBody>
      </p:sp>
      <p:sp>
        <p:nvSpPr>
          <p:cNvPr id="3" name="2 Marcador de pie de página"/>
          <p:cNvSpPr>
            <a:spLocks noGrp="1"/>
          </p:cNvSpPr>
          <p:nvPr>
            <p:ph type="ftr" sz="quarter" idx="11"/>
          </p:nvPr>
        </p:nvSpPr>
        <p:spPr>
          <a:xfrm>
            <a:off x="457200" y="6481890"/>
            <a:ext cx="4260056" cy="300831"/>
          </a:xfrm>
        </p:spPr>
        <p:txBody>
          <a:bodyPr/>
          <a:lstStyle/>
          <a:p>
            <a:endParaRPr lang="es-ES" dirty="0"/>
          </a:p>
        </p:txBody>
      </p:sp>
      <p:sp>
        <p:nvSpPr>
          <p:cNvPr id="4" name="3 Marcador de número de diapositiva"/>
          <p:cNvSpPr>
            <a:spLocks noGrp="1"/>
          </p:cNvSpPr>
          <p:nvPr>
            <p:ph type="sldNum" sz="quarter" idx="12"/>
          </p:nvPr>
        </p:nvSpPr>
        <p:spPr>
          <a:xfrm>
            <a:off x="7589520" y="6480969"/>
            <a:ext cx="502920" cy="301752"/>
          </a:xfrm>
        </p:spPr>
        <p:txBody>
          <a:bodyPr/>
          <a:lstStyle/>
          <a:p>
            <a:fld id="{4BF86E98-317C-4065-A504-110D86A7E120}"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00A3A92-8123-41B1-BAC2-922043339815}" type="datetimeFigureOut">
              <a:rPr lang="es-ES" smtClean="0"/>
              <a:pPr/>
              <a:t>13/12/2010</a:t>
            </a:fld>
            <a:endParaRPr lang="es-ES" dirty="0"/>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dirty="0"/>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BF86E98-317C-4065-A504-110D86A7E120}"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00A3A92-8123-41B1-BAC2-922043339815}" type="datetimeFigureOut">
              <a:rPr lang="es-ES" smtClean="0"/>
              <a:pPr/>
              <a:t>13/12/2010</a:t>
            </a:fld>
            <a:endParaRPr lang="es-ES" dirty="0"/>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dirty="0"/>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BF86E98-317C-4065-A504-110D86A7E120}"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00A3A92-8123-41B1-BAC2-922043339815}" type="datetimeFigureOut">
              <a:rPr lang="es-ES" smtClean="0"/>
              <a:pPr/>
              <a:t>13/12/2010</a:t>
            </a:fld>
            <a:endParaRPr lang="es-ES" dirty="0"/>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dirty="0"/>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BF86E98-317C-4065-A504-110D86A7E120}" type="slidenum">
              <a:rPr lang="es-ES" smtClean="0"/>
              <a:pPr/>
              <a:t>‹Nº›</a:t>
            </a:fld>
            <a:endParaRPr lang="es-E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F:\___ARESTRA___sue&#241;a%20conmigo%20-%20tu%20color.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1.gif"/><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image" Target="../media/image9.gif"/></Relationships>
</file>

<file path=ppt/slides/_rels/slide2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5.xml"/><Relationship Id="rId1" Type="http://schemas.openxmlformats.org/officeDocument/2006/relationships/slideLayout" Target="../slideLayouts/slideLayout7.xml"/><Relationship Id="rId5" Type="http://schemas.openxmlformats.org/officeDocument/2006/relationships/slide" Target="slide16.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___ARESTRA___sueña conmigo - tu color.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
        <p:nvSpPr>
          <p:cNvPr id="2" name="1 CuadroTexto"/>
          <p:cNvSpPr txBox="1"/>
          <p:nvPr/>
        </p:nvSpPr>
        <p:spPr>
          <a:xfrm rot="445877">
            <a:off x="1248808" y="904762"/>
            <a:ext cx="7500990" cy="2123658"/>
          </a:xfrm>
          <a:prstGeom prst="rect">
            <a:avLst/>
          </a:prstGeom>
          <a:solidFill>
            <a:srgbClr val="FF9999"/>
          </a:solidFill>
          <a:ln w="38100">
            <a:solidFill>
              <a:srgbClr val="FF0066"/>
            </a:solidFill>
            <a:prstDash val="solid"/>
          </a:ln>
          <a:effectLst>
            <a:glow rad="228600">
              <a:schemeClr val="accent4">
                <a:satMod val="175000"/>
                <a:alpha val="40000"/>
              </a:schemeClr>
            </a:glow>
            <a:reflection blurRad="6350" stA="50000" endA="295" endPos="92000" dist="101600" dir="5400000" sy="-100000" algn="bl" rotWithShape="0"/>
          </a:effectLst>
        </p:spPr>
        <p:txBody>
          <a:bodyPr wrap="square" rtlCol="0">
            <a:spAutoFit/>
          </a:bodyPr>
          <a:lstStyle/>
          <a:p>
            <a:pPr algn="ctr"/>
            <a:r>
              <a:rPr lang="es-MX" sz="6600" dirty="0" smtClean="0">
                <a:ln>
                  <a:solidFill>
                    <a:schemeClr val="accent2">
                      <a:lumMod val="75000"/>
                    </a:schemeClr>
                  </a:solidFill>
                </a:ln>
                <a:solidFill>
                  <a:srgbClr val="7030A0"/>
                </a:solidFill>
                <a:effectLst>
                  <a:glow rad="228600">
                    <a:schemeClr val="accent1">
                      <a:satMod val="175000"/>
                      <a:alpha val="40000"/>
                    </a:schemeClr>
                  </a:glow>
                </a:effectLst>
                <a:latin typeface="Cooper Black" pitchFamily="18" charset="0"/>
              </a:rPr>
              <a:t>CAPACITACION INFORMATICA</a:t>
            </a:r>
            <a:endParaRPr lang="es-ES" sz="6600" dirty="0">
              <a:ln>
                <a:solidFill>
                  <a:schemeClr val="accent2">
                    <a:lumMod val="75000"/>
                  </a:schemeClr>
                </a:solidFill>
              </a:ln>
              <a:solidFill>
                <a:srgbClr val="7030A0"/>
              </a:solidFill>
              <a:effectLst>
                <a:glow rad="228600">
                  <a:schemeClr val="accent1">
                    <a:satMod val="175000"/>
                    <a:alpha val="40000"/>
                  </a:schemeClr>
                </a:glow>
              </a:effectLst>
              <a:latin typeface="Cooper Black" pitchFamily="18" charset="0"/>
            </a:endParaRPr>
          </a:p>
        </p:txBody>
      </p:sp>
    </p:spTree>
  </p:cSld>
  <p:clrMapOvr>
    <a:masterClrMapping/>
  </p:clrMapOvr>
  <p:transition advClick="0" advTm="8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par>
                                <p:cTn id="7" presetID="30" presetClass="emph" presetSubtype="0" fill="hold" grpId="1" nodeType="withEffect">
                                  <p:stCondLst>
                                    <p:cond delay="0"/>
                                  </p:stCondLst>
                                  <p:childTnLst>
                                    <p:animClr clrSpc="hsl">
                                      <p:cBhvr override="childStyle">
                                        <p:cTn id="8" dur="2000" fill="hold"/>
                                        <p:tgtEl>
                                          <p:spTgt spid="2"/>
                                        </p:tgtEl>
                                        <p:attrNameLst>
                                          <p:attrName>style.color</p:attrName>
                                        </p:attrNameLst>
                                      </p:cBhvr>
                                      <p:by>
                                        <p:hsl h="0" s="12549" l="25098"/>
                                      </p:by>
                                    </p:animClr>
                                    <p:animClr clrSpc="hsl">
                                      <p:cBhvr>
                                        <p:cTn id="9" dur="2000" fill="hold"/>
                                        <p:tgtEl>
                                          <p:spTgt spid="2"/>
                                        </p:tgtEl>
                                        <p:attrNameLst>
                                          <p:attrName>fillcolor</p:attrName>
                                        </p:attrNameLst>
                                      </p:cBhvr>
                                      <p:by>
                                        <p:hsl h="0" s="12549" l="25098"/>
                                      </p:by>
                                    </p:animClr>
                                    <p:animClr clrSpc="hsl">
                                      <p:cBhvr>
                                        <p:cTn id="10" dur="2000" fill="hold"/>
                                        <p:tgtEl>
                                          <p:spTgt spid="2"/>
                                        </p:tgtEl>
                                        <p:attrNameLst>
                                          <p:attrName>stroke.color</p:attrName>
                                        </p:attrNameLst>
                                      </p:cBhvr>
                                      <p:by>
                                        <p:hsl h="0" s="12549" l="25098"/>
                                      </p:by>
                                    </p:animClr>
                                    <p:set>
                                      <p:cBhvr>
                                        <p:cTn id="11" dur="2000" fill="hold"/>
                                        <p:tgtEl>
                                          <p:spTgt spid="2"/>
                                        </p:tgtEl>
                                        <p:attrNameLst>
                                          <p:attrName>fill.type</p:attrName>
                                        </p:attrNameLst>
                                      </p:cBhvr>
                                      <p:to>
                                        <p:strVal val="solid"/>
                                      </p:to>
                                    </p:set>
                                  </p:childTnLst>
                                </p:cTn>
                              </p:par>
                            </p:childTnLst>
                          </p:cTn>
                        </p:par>
                        <p:par>
                          <p:cTn id="12" fill="hold">
                            <p:stCondLst>
                              <p:cond delay="2000"/>
                            </p:stCondLst>
                            <p:childTnLst>
                              <p:par>
                                <p:cTn id="13" presetID="1" presetClass="mediacall" presetSubtype="0" fill="hold" nodeType="afterEffect">
                                  <p:stCondLst>
                                    <p:cond delay="0"/>
                                  </p:stCondLst>
                                  <p:childTnLst>
                                    <p:cmd type="call" cmd="playFrom(0.0)">
                                      <p:cBhvr>
                                        <p:cTn id="14"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5" fill="hold" display="0">
                  <p:stCondLst>
                    <p:cond delay="indefinite"/>
                  </p:stCondLst>
                  <p:endCondLst>
                    <p:cond evt="onPrev" delay="0">
                      <p:tgtEl>
                        <p:sldTgt/>
                      </p:tgtEl>
                    </p:cond>
                    <p:cond evt="onStopAudio" delay="0">
                      <p:tgtEl>
                        <p:sldTgt/>
                      </p:tgtEl>
                    </p:cond>
                  </p:endCondLst>
                </p:cTn>
                <p:tgtEl>
                  <p:spTgt spid="3"/>
                </p:tgtEl>
              </p:cMediaNode>
            </p:audio>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cstate="print"/>
          <a:srcRect/>
          <a:stretch>
            <a:fillRect/>
          </a:stretch>
        </p:blipFill>
        <p:spPr bwMode="auto">
          <a:xfrm>
            <a:off x="1000100" y="1571612"/>
            <a:ext cx="7643866" cy="4269432"/>
          </a:xfrm>
          <a:prstGeom prst="rect">
            <a:avLst/>
          </a:prstGeom>
          <a:noFill/>
          <a:ln w="9525">
            <a:noFill/>
            <a:miter lim="800000"/>
            <a:headEnd/>
            <a:tailEnd/>
          </a:ln>
          <a:effectLst/>
        </p:spPr>
      </p:pic>
      <p:sp>
        <p:nvSpPr>
          <p:cNvPr id="3" name="Line 14"/>
          <p:cNvSpPr>
            <a:spLocks noChangeShapeType="1"/>
          </p:cNvSpPr>
          <p:nvPr/>
        </p:nvSpPr>
        <p:spPr bwMode="auto">
          <a:xfrm flipH="1" flipV="1">
            <a:off x="2214546" y="5643578"/>
            <a:ext cx="1785950" cy="500066"/>
          </a:xfrm>
          <a:prstGeom prst="line">
            <a:avLst/>
          </a:prstGeom>
          <a:ln>
            <a:headEnd/>
            <a:tailEnd type="triangle" w="med" len="med"/>
          </a:ln>
          <a:effectLst>
            <a:glow rad="139700">
              <a:schemeClr val="accent1">
                <a:satMod val="175000"/>
                <a:alpha val="40000"/>
              </a:schemeClr>
            </a:glow>
            <a:outerShdw blurRad="38100" dist="25400" dir="5400000" algn="t" rotWithShape="0">
              <a:srgbClr val="000000">
                <a:alpha val="50000"/>
              </a:srgbClr>
            </a:outerShdw>
          </a:effectLst>
        </p:spPr>
        <p:style>
          <a:lnRef idx="3">
            <a:schemeClr val="accent2"/>
          </a:lnRef>
          <a:fillRef idx="0">
            <a:schemeClr val="accent2"/>
          </a:fillRef>
          <a:effectRef idx="2">
            <a:schemeClr val="accent2"/>
          </a:effectRef>
          <a:fontRef idx="minor">
            <a:schemeClr val="tx1"/>
          </a:fontRef>
        </p:style>
        <p:txBody>
          <a:bodyPr wrap="none" anchor="ctr"/>
          <a:ls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a:lstStyle>
          <a:p>
            <a:endParaRPr lang="es-MX"/>
          </a:p>
        </p:txBody>
      </p:sp>
      <p:sp>
        <p:nvSpPr>
          <p:cNvPr id="4" name="3 Rectángulo"/>
          <p:cNvSpPr/>
          <p:nvPr/>
        </p:nvSpPr>
        <p:spPr>
          <a:xfrm>
            <a:off x="4143372" y="6072206"/>
            <a:ext cx="2929007" cy="523220"/>
          </a:xfrm>
          <a:prstGeom prst="rect">
            <a:avLst/>
          </a:prstGeom>
        </p:spPr>
        <p:txBody>
          <a:bodyPr wrap="none">
            <a:spAutoFit/>
          </a:bodyPr>
          <a:lstStyle/>
          <a:p>
            <a:pPr eaLnBrk="0" hangingPunct="0"/>
            <a:r>
              <a:rPr lang="es-VE" sz="2800" b="1" dirty="0" smtClean="0">
                <a:solidFill>
                  <a:srgbClr val="FF0066"/>
                </a:solidFill>
                <a:latin typeface="Arial Narrow" pitchFamily="34" charset="0"/>
              </a:rPr>
              <a:t>Línea de comandos</a:t>
            </a:r>
            <a:endParaRPr lang="es-VE" sz="2800" dirty="0">
              <a:solidFill>
                <a:srgbClr val="FF0066"/>
              </a:solidFill>
              <a:latin typeface="Arial Narrow" pitchFamily="34" charset="0"/>
            </a:endParaRPr>
          </a:p>
        </p:txBody>
      </p:sp>
      <p:sp>
        <p:nvSpPr>
          <p:cNvPr id="5" name="4 Rectángulo"/>
          <p:cNvSpPr/>
          <p:nvPr/>
        </p:nvSpPr>
        <p:spPr>
          <a:xfrm>
            <a:off x="1285852" y="714356"/>
            <a:ext cx="6147837" cy="523220"/>
          </a:xfrm>
          <a:prstGeom prst="rect">
            <a:avLst/>
          </a:prstGeom>
        </p:spPr>
        <p:txBody>
          <a:bodyPr wrap="none">
            <a:spAutoFit/>
          </a:bodyPr>
          <a:lstStyle/>
          <a:p>
            <a:pPr algn="ctr"/>
            <a:r>
              <a:rPr lang="es-MX" sz="2800" b="1" dirty="0" smtClean="0">
                <a:solidFill>
                  <a:schemeClr val="accent3">
                    <a:lumMod val="60000"/>
                    <a:lumOff val="40000"/>
                  </a:schemeClr>
                </a:solidFill>
                <a:latin typeface="Eras Bold ITC" pitchFamily="34" charset="0"/>
              </a:rPr>
              <a:t>La Interfaz de línea de comandos</a:t>
            </a:r>
            <a:endParaRPr lang="es-ES" sz="2800" b="1" dirty="0">
              <a:solidFill>
                <a:schemeClr val="accent3">
                  <a:lumMod val="60000"/>
                  <a:lumOff val="40000"/>
                </a:schemeClr>
              </a:solidFill>
              <a:latin typeface="Eras Bold ITC" pitchFamily="34" charset="0"/>
            </a:endParaRPr>
          </a:p>
        </p:txBody>
      </p:sp>
      <p:sp>
        <p:nvSpPr>
          <p:cNvPr id="6" name="5 CuadroTexto"/>
          <p:cNvSpPr txBox="1"/>
          <p:nvPr/>
        </p:nvSpPr>
        <p:spPr>
          <a:xfrm>
            <a:off x="285720" y="6143644"/>
            <a:ext cx="2643206" cy="523220"/>
          </a:xfrm>
          <a:prstGeom prst="rect">
            <a:avLst/>
          </a:prstGeom>
          <a:noFill/>
        </p:spPr>
        <p:txBody>
          <a:bodyPr wrap="square" rtlCol="0">
            <a:spAutoFit/>
          </a:bodyPr>
          <a:lstStyle/>
          <a:p>
            <a:r>
              <a:rPr lang="es-MX" sz="2800" dirty="0" smtClean="0">
                <a:ln>
                  <a:solidFill>
                    <a:schemeClr val="accent6">
                      <a:lumMod val="60000"/>
                      <a:lumOff val="40000"/>
                    </a:schemeClr>
                  </a:solidFill>
                </a:ln>
                <a:solidFill>
                  <a:srgbClr val="33CC33"/>
                </a:solidFill>
                <a:effectLst>
                  <a:glow rad="228600">
                    <a:schemeClr val="accent4">
                      <a:satMod val="175000"/>
                      <a:alpha val="40000"/>
                    </a:schemeClr>
                  </a:glow>
                </a:effectLst>
                <a:latin typeface="Ravie" pitchFamily="82" charset="0"/>
                <a:hlinkClick r:id="rId3" action="ppaction://hlinksldjump"/>
              </a:rPr>
              <a:t>MENU</a:t>
            </a:r>
            <a:endParaRPr lang="es-ES" sz="2800" dirty="0">
              <a:ln>
                <a:solidFill>
                  <a:schemeClr val="accent6">
                    <a:lumMod val="60000"/>
                    <a:lumOff val="40000"/>
                  </a:schemeClr>
                </a:solidFill>
              </a:ln>
              <a:solidFill>
                <a:srgbClr val="33CC33"/>
              </a:solidFill>
              <a:effectLst>
                <a:glow rad="228600">
                  <a:schemeClr val="accent4">
                    <a:satMod val="175000"/>
                    <a:alpha val="40000"/>
                  </a:schemeClr>
                </a:glow>
              </a:effectLst>
              <a:latin typeface="Ravie" pitchFamily="82" charset="0"/>
            </a:endParaRPr>
          </a:p>
        </p:txBody>
      </p:sp>
    </p:spTree>
  </p:cSld>
  <p:clrMapOvr>
    <a:masterClrMapping/>
  </p:clrMapOvr>
  <p:transition advTm="6000">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rot="20829843">
            <a:off x="902754" y="1693434"/>
            <a:ext cx="7378549" cy="1200329"/>
          </a:xfrm>
          <a:prstGeom prst="rect">
            <a:avLst/>
          </a:prstGeom>
          <a:solidFill>
            <a:srgbClr val="FF9900"/>
          </a:solidFill>
          <a:ln>
            <a:solidFill>
              <a:srgbClr val="FF3399"/>
            </a:solidFill>
          </a:ln>
          <a:effectLst>
            <a:glow rad="228600">
              <a:schemeClr val="accent2">
                <a:satMod val="175000"/>
                <a:alpha val="40000"/>
              </a:schemeClr>
            </a:glow>
            <a:reflection blurRad="6350" stA="50000" endA="300" endPos="55500" dist="50800" dir="5400000" sy="-100000" algn="bl" rotWithShape="0"/>
          </a:effectLst>
        </p:spPr>
        <p:txBody>
          <a:bodyPr wrap="square" rtlCol="0">
            <a:spAutoFit/>
          </a:bodyPr>
          <a:lstStyle/>
          <a:p>
            <a:pPr algn="ctr"/>
            <a:r>
              <a:rPr lang="es-MX" sz="3600" dirty="0" smtClean="0">
                <a:ln>
                  <a:solidFill>
                    <a:schemeClr val="accent5">
                      <a:lumMod val="75000"/>
                    </a:schemeClr>
                  </a:solidFill>
                </a:ln>
                <a:solidFill>
                  <a:schemeClr val="accent1">
                    <a:lumMod val="75000"/>
                  </a:schemeClr>
                </a:solidFill>
                <a:latin typeface="Showcard Gothic" pitchFamily="82" charset="0"/>
              </a:rPr>
              <a:t>Carga en memoria RAM otros programas para su ejecución</a:t>
            </a:r>
            <a:endParaRPr lang="es-ES" sz="3600" dirty="0">
              <a:ln>
                <a:solidFill>
                  <a:schemeClr val="accent5">
                    <a:lumMod val="75000"/>
                  </a:schemeClr>
                </a:solidFill>
              </a:ln>
              <a:solidFill>
                <a:schemeClr val="accent1">
                  <a:lumMod val="75000"/>
                </a:schemeClr>
              </a:solidFill>
              <a:latin typeface="Showcard Gothic" pitchFamily="82" charset="0"/>
            </a:endParaRPr>
          </a:p>
        </p:txBody>
      </p:sp>
      <p:pic>
        <p:nvPicPr>
          <p:cNvPr id="3" name="Picture 4" descr="FILA D STAR"/>
          <p:cNvPicPr>
            <a:picLocks noChangeAspect="1" noChangeArrowheads="1" noCrop="1"/>
          </p:cNvPicPr>
          <p:nvPr/>
        </p:nvPicPr>
        <p:blipFill>
          <a:blip r:embed="rId2" cstate="print"/>
          <a:srcRect/>
          <a:stretch>
            <a:fillRect/>
          </a:stretch>
        </p:blipFill>
        <p:spPr bwMode="auto">
          <a:xfrm>
            <a:off x="6143636" y="1643050"/>
            <a:ext cx="2376487" cy="3960812"/>
          </a:xfrm>
          <a:prstGeom prst="rect">
            <a:avLst/>
          </a:prstGeom>
          <a:noFill/>
          <a:ln w="9525">
            <a:noFill/>
            <a:miter lim="800000"/>
            <a:headEnd/>
            <a:tailEnd/>
          </a:ln>
        </p:spPr>
      </p:pic>
    </p:spTree>
  </p:cSld>
  <p:clrMapOvr>
    <a:masterClrMapping/>
  </p:clrMapOvr>
  <p:transition advClick="0" advTm="7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fill="remove" grpId="0" nodeType="withEffect">
                                  <p:stCondLst>
                                    <p:cond delay="0"/>
                                  </p:stCondLst>
                                  <p:childTnLst>
                                    <p:animClr clrSpc="rgb">
                                      <p:cBhvr override="childStyle">
                                        <p:cTn id="6" dur="1500" accel="50000" autoRev="1" fill="hold" tmFilter="0, 0; .33333, 1; 1, 1">
                                          <p:stCondLst>
                                            <p:cond delay="0"/>
                                          </p:stCondLst>
                                        </p:cTn>
                                        <p:tgtEl>
                                          <p:spTgt spid="2"/>
                                        </p:tgtEl>
                                        <p:attrNameLst>
                                          <p:attrName>style.color</p:attrName>
                                        </p:attrNameLst>
                                      </p:cBhvr>
                                      <p:to>
                                        <a:srgbClr val="FF9999"/>
                                      </p:to>
                                    </p:animClr>
                                    <p:animClr clrSpc="rgb">
                                      <p:cBhvr>
                                        <p:cTn id="7" dur="1500" accel="50000" autoRev="1" fill="hold" tmFilter="0, 0; .33333, 1; 1, 1">
                                          <p:stCondLst>
                                            <p:cond delay="0"/>
                                          </p:stCondLst>
                                        </p:cTn>
                                        <p:tgtEl>
                                          <p:spTgt spid="2"/>
                                        </p:tgtEl>
                                        <p:attrNameLst>
                                          <p:attrName>fillcolor</p:attrName>
                                        </p:attrNameLst>
                                      </p:cBhvr>
                                      <p:to>
                                        <a:srgbClr val="FF9999"/>
                                      </p:to>
                                    </p:animClr>
                                    <p:set>
                                      <p:cBhvr>
                                        <p:cTn id="8" dur="3000" fill="hold"/>
                                        <p:tgtEl>
                                          <p:spTgt spid="2"/>
                                        </p:tgtEl>
                                        <p:attrNameLst>
                                          <p:attrName>fill.type</p:attrName>
                                        </p:attrNameLst>
                                      </p:cBhvr>
                                      <p:to>
                                        <p:strVal val="solid"/>
                                      </p:to>
                                    </p:set>
                                    <p:set>
                                      <p:cBhvr>
                                        <p:cTn id="9" dur="3000" fill="hold"/>
                                        <p:tgtEl>
                                          <p:spTgt spid="2"/>
                                        </p:tgtEl>
                                        <p:attrNameLst>
                                          <p:attrName>fill.on</p:attrName>
                                        </p:attrNameLst>
                                      </p:cBhvr>
                                      <p:to>
                                        <p:strVal val="true"/>
                                      </p:to>
                                    </p:set>
                                    <p:animScale>
                                      <p:cBhvr>
                                        <p:cTn id="10" dur="1500" accel="50000" autoRev="1" fill="hold" tmFilter="0, 0; .33333, 1; 1, 1">
                                          <p:stCondLst>
                                            <p:cond delay="0"/>
                                          </p:stCondLst>
                                        </p:cTn>
                                        <p:tgtEl>
                                          <p:spTgt spid="2"/>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1214422"/>
            <a:ext cx="7858180" cy="369332"/>
          </a:xfrm>
          <a:prstGeom prst="rect">
            <a:avLst/>
          </a:prstGeom>
          <a:noFill/>
        </p:spPr>
        <p:txBody>
          <a:bodyPr wrap="square" rtlCol="0">
            <a:spAutoFit/>
          </a:bodyPr>
          <a:lstStyle/>
          <a:p>
            <a:endParaRPr lang="es-ES" dirty="0"/>
          </a:p>
        </p:txBody>
      </p:sp>
      <p:sp>
        <p:nvSpPr>
          <p:cNvPr id="4" name="3 Rectángulo"/>
          <p:cNvSpPr/>
          <p:nvPr/>
        </p:nvSpPr>
        <p:spPr>
          <a:xfrm>
            <a:off x="928662" y="1000108"/>
            <a:ext cx="7643866" cy="4745915"/>
          </a:xfrm>
          <a:prstGeom prst="rect">
            <a:avLst/>
          </a:prstGeom>
        </p:spPr>
        <p:txBody>
          <a:bodyPr wrap="square">
            <a:spAutoFit/>
          </a:bodyPr>
          <a:lstStyle/>
          <a:p>
            <a:pPr eaLnBrk="0" hangingPunct="0">
              <a:lnSpc>
                <a:spcPct val="120000"/>
              </a:lnSpc>
            </a:pPr>
            <a:r>
              <a:rPr lang="es-MX" sz="2800" dirty="0" smtClean="0">
                <a:solidFill>
                  <a:schemeClr val="accent1">
                    <a:lumMod val="75000"/>
                  </a:schemeClr>
                </a:solidFill>
                <a:effectLst>
                  <a:glow rad="63500">
                    <a:schemeClr val="accent4">
                      <a:satMod val="175000"/>
                      <a:alpha val="40000"/>
                    </a:schemeClr>
                  </a:glow>
                </a:effectLst>
                <a:latin typeface="Berlin Sans FB Demi" pitchFamily="34" charset="0"/>
              </a:rPr>
              <a:t>Como parte de esta función, los sistemas operativos se encargan de:</a:t>
            </a:r>
          </a:p>
          <a:p>
            <a:pPr eaLnBrk="0" hangingPunct="0">
              <a:lnSpc>
                <a:spcPct val="120000"/>
              </a:lnSpc>
            </a:pPr>
            <a:endParaRPr lang="es-MX" sz="2800" dirty="0" smtClean="0">
              <a:solidFill>
                <a:schemeClr val="hlink"/>
              </a:solidFill>
              <a:latin typeface="Arial Narrow" pitchFamily="34" charset="0"/>
            </a:endParaRPr>
          </a:p>
          <a:p>
            <a:pPr eaLnBrk="0" hangingPunct="0">
              <a:lnSpc>
                <a:spcPct val="120000"/>
              </a:lnSpc>
            </a:pPr>
            <a:endParaRPr lang="es-MX" sz="2800" dirty="0" smtClean="0">
              <a:solidFill>
                <a:schemeClr val="hlink"/>
              </a:solidFill>
              <a:latin typeface="Arial Narrow" pitchFamily="34" charset="0"/>
            </a:endParaRPr>
          </a:p>
          <a:p>
            <a:pPr eaLnBrk="0" hangingPunct="0">
              <a:lnSpc>
                <a:spcPct val="120000"/>
              </a:lnSpc>
              <a:buFont typeface="Arial Narrow" pitchFamily="34" charset="0"/>
              <a:buChar char="♪"/>
            </a:pPr>
            <a:r>
              <a:rPr lang="es-MX" sz="2800" b="1" dirty="0" smtClean="0">
                <a:solidFill>
                  <a:schemeClr val="accent5">
                    <a:lumMod val="75000"/>
                  </a:schemeClr>
                </a:solidFill>
                <a:effectLst>
                  <a:glow rad="63500">
                    <a:schemeClr val="accent3">
                      <a:satMod val="175000"/>
                      <a:alpha val="40000"/>
                    </a:schemeClr>
                  </a:glow>
                </a:effectLst>
                <a:latin typeface="Baskerville Old Face" pitchFamily="18" charset="0"/>
              </a:rPr>
              <a:t>Administrar la ejecución de las tareas.</a:t>
            </a:r>
          </a:p>
          <a:p>
            <a:pPr eaLnBrk="0" hangingPunct="0">
              <a:lnSpc>
                <a:spcPct val="120000"/>
              </a:lnSpc>
              <a:buFont typeface="Arial Narrow" pitchFamily="34" charset="0"/>
              <a:buChar char="♪"/>
            </a:pPr>
            <a:r>
              <a:rPr lang="es-MX" sz="2800" b="1" dirty="0" smtClean="0">
                <a:solidFill>
                  <a:schemeClr val="accent5">
                    <a:lumMod val="75000"/>
                  </a:schemeClr>
                </a:solidFill>
                <a:effectLst>
                  <a:glow rad="63500">
                    <a:schemeClr val="accent3">
                      <a:satMod val="175000"/>
                      <a:alpha val="40000"/>
                    </a:schemeClr>
                  </a:glow>
                </a:effectLst>
                <a:latin typeface="Baskerville Old Face" pitchFamily="18" charset="0"/>
              </a:rPr>
              <a:t> Administrar la manipulación de los archivos.</a:t>
            </a:r>
          </a:p>
          <a:p>
            <a:pPr eaLnBrk="0" hangingPunct="0">
              <a:lnSpc>
                <a:spcPct val="120000"/>
              </a:lnSpc>
              <a:buFont typeface="Arial Narrow" pitchFamily="34" charset="0"/>
              <a:buChar char="♪"/>
            </a:pPr>
            <a:r>
              <a:rPr lang="es-MX" sz="2800" b="1" dirty="0" smtClean="0">
                <a:solidFill>
                  <a:schemeClr val="accent5">
                    <a:lumMod val="75000"/>
                  </a:schemeClr>
                </a:solidFill>
                <a:effectLst>
                  <a:glow rad="63500">
                    <a:schemeClr val="accent3">
                      <a:satMod val="175000"/>
                      <a:alpha val="40000"/>
                    </a:schemeClr>
                  </a:glow>
                </a:effectLst>
                <a:latin typeface="Baskerville Old Face" pitchFamily="18" charset="0"/>
              </a:rPr>
              <a:t>Administrar el uso de la memoria. </a:t>
            </a:r>
          </a:p>
          <a:p>
            <a:pPr eaLnBrk="0" hangingPunct="0">
              <a:lnSpc>
                <a:spcPct val="120000"/>
              </a:lnSpc>
              <a:buFont typeface="Arial Narrow" pitchFamily="34" charset="0"/>
              <a:buChar char="♪"/>
            </a:pPr>
            <a:r>
              <a:rPr lang="es-MX" sz="2800" b="1" dirty="0" smtClean="0">
                <a:solidFill>
                  <a:schemeClr val="accent5">
                    <a:lumMod val="75000"/>
                  </a:schemeClr>
                </a:solidFill>
                <a:effectLst>
                  <a:glow rad="63500">
                    <a:schemeClr val="accent3">
                      <a:satMod val="175000"/>
                      <a:alpha val="40000"/>
                    </a:schemeClr>
                  </a:glow>
                </a:effectLst>
                <a:latin typeface="Baskerville Old Face" pitchFamily="18" charset="0"/>
              </a:rPr>
              <a:t>Administrar las solicitudes de impresión.</a:t>
            </a:r>
          </a:p>
          <a:p>
            <a:pPr eaLnBrk="0" hangingPunct="0">
              <a:lnSpc>
                <a:spcPct val="120000"/>
              </a:lnSpc>
              <a:buFont typeface="Arial Narrow" pitchFamily="34" charset="0"/>
              <a:buChar char="♪"/>
            </a:pPr>
            <a:r>
              <a:rPr lang="es-MX" sz="2800" b="1" dirty="0" smtClean="0">
                <a:solidFill>
                  <a:schemeClr val="accent5">
                    <a:lumMod val="75000"/>
                  </a:schemeClr>
                </a:solidFill>
                <a:effectLst>
                  <a:glow rad="63500">
                    <a:schemeClr val="accent3">
                      <a:satMod val="175000"/>
                      <a:alpha val="40000"/>
                    </a:schemeClr>
                  </a:glow>
                </a:effectLst>
                <a:latin typeface="Baskerville Old Face" pitchFamily="18" charset="0"/>
              </a:rPr>
              <a:t>Facilitar que los programas compartan información</a:t>
            </a:r>
            <a:r>
              <a:rPr lang="es-MX" sz="2800" b="1" dirty="0" smtClean="0">
                <a:solidFill>
                  <a:schemeClr val="accent5">
                    <a:lumMod val="75000"/>
                  </a:schemeClr>
                </a:solidFill>
                <a:latin typeface="Baskerville Old Face" pitchFamily="18" charset="0"/>
              </a:rPr>
              <a:t>. </a:t>
            </a:r>
            <a:endParaRPr lang="es-MX" sz="2800" b="1" i="1" dirty="0">
              <a:solidFill>
                <a:schemeClr val="accent5">
                  <a:lumMod val="75000"/>
                </a:schemeClr>
              </a:solidFill>
              <a:latin typeface="Baskerville Old Face" pitchFamily="18" charset="0"/>
            </a:endParaRPr>
          </a:p>
        </p:txBody>
      </p:sp>
      <p:pic>
        <p:nvPicPr>
          <p:cNvPr id="7" name="Picture 85" descr="Estrela"/>
          <p:cNvPicPr>
            <a:picLocks noChangeAspect="1" noChangeArrowheads="1"/>
          </p:cNvPicPr>
          <p:nvPr/>
        </p:nvPicPr>
        <p:blipFill>
          <a:blip r:embed="rId2" cstate="print"/>
          <a:srcRect/>
          <a:stretch>
            <a:fillRect/>
          </a:stretch>
        </p:blipFill>
        <p:spPr bwMode="auto">
          <a:xfrm>
            <a:off x="8358214" y="4429132"/>
            <a:ext cx="357188" cy="357188"/>
          </a:xfrm>
          <a:prstGeom prst="rect">
            <a:avLst/>
          </a:prstGeom>
          <a:noFill/>
        </p:spPr>
      </p:pic>
      <p:pic>
        <p:nvPicPr>
          <p:cNvPr id="8" name="Picture 85" descr="Estrela"/>
          <p:cNvPicPr>
            <a:picLocks noChangeAspect="1" noChangeArrowheads="1"/>
          </p:cNvPicPr>
          <p:nvPr/>
        </p:nvPicPr>
        <p:blipFill>
          <a:blip r:embed="rId2" cstate="print"/>
          <a:srcRect/>
          <a:stretch>
            <a:fillRect/>
          </a:stretch>
        </p:blipFill>
        <p:spPr bwMode="auto">
          <a:xfrm>
            <a:off x="8072462" y="3143248"/>
            <a:ext cx="357188" cy="357188"/>
          </a:xfrm>
          <a:prstGeom prst="rect">
            <a:avLst/>
          </a:prstGeom>
          <a:noFill/>
        </p:spPr>
      </p:pic>
      <p:pic>
        <p:nvPicPr>
          <p:cNvPr id="10" name="Picture 85" descr="Estrela"/>
          <p:cNvPicPr>
            <a:picLocks noChangeAspect="1" noChangeArrowheads="1"/>
          </p:cNvPicPr>
          <p:nvPr/>
        </p:nvPicPr>
        <p:blipFill>
          <a:blip r:embed="rId2" cstate="print"/>
          <a:srcRect/>
          <a:stretch>
            <a:fillRect/>
          </a:stretch>
        </p:blipFill>
        <p:spPr bwMode="auto">
          <a:xfrm>
            <a:off x="7858148" y="6500812"/>
            <a:ext cx="357188" cy="357188"/>
          </a:xfrm>
          <a:prstGeom prst="rect">
            <a:avLst/>
          </a:prstGeom>
          <a:noFill/>
        </p:spPr>
      </p:pic>
      <p:pic>
        <p:nvPicPr>
          <p:cNvPr id="15" name="Picture 85" descr="Estrela"/>
          <p:cNvPicPr>
            <a:picLocks noChangeAspect="1" noChangeArrowheads="1"/>
          </p:cNvPicPr>
          <p:nvPr/>
        </p:nvPicPr>
        <p:blipFill>
          <a:blip r:embed="rId2" cstate="print"/>
          <a:srcRect/>
          <a:stretch>
            <a:fillRect/>
          </a:stretch>
        </p:blipFill>
        <p:spPr bwMode="auto">
          <a:xfrm>
            <a:off x="8501090" y="2214554"/>
            <a:ext cx="357188" cy="357188"/>
          </a:xfrm>
          <a:prstGeom prst="rect">
            <a:avLst/>
          </a:prstGeom>
          <a:noFill/>
        </p:spPr>
      </p:pic>
      <p:pic>
        <p:nvPicPr>
          <p:cNvPr id="20" name="Picture 85" descr="Estrela"/>
          <p:cNvPicPr>
            <a:picLocks noChangeAspect="1" noChangeArrowheads="1"/>
          </p:cNvPicPr>
          <p:nvPr/>
        </p:nvPicPr>
        <p:blipFill>
          <a:blip r:embed="rId2" cstate="print"/>
          <a:srcRect/>
          <a:stretch>
            <a:fillRect/>
          </a:stretch>
        </p:blipFill>
        <p:spPr bwMode="auto">
          <a:xfrm>
            <a:off x="7215206" y="4500570"/>
            <a:ext cx="357188" cy="357188"/>
          </a:xfrm>
          <a:prstGeom prst="rect">
            <a:avLst/>
          </a:prstGeom>
          <a:noFill/>
        </p:spPr>
      </p:pic>
      <p:pic>
        <p:nvPicPr>
          <p:cNvPr id="21" name="Picture 85" descr="Estrela"/>
          <p:cNvPicPr>
            <a:picLocks noChangeAspect="1" noChangeArrowheads="1"/>
          </p:cNvPicPr>
          <p:nvPr/>
        </p:nvPicPr>
        <p:blipFill>
          <a:blip r:embed="rId2" cstate="print"/>
          <a:srcRect/>
          <a:stretch>
            <a:fillRect/>
          </a:stretch>
        </p:blipFill>
        <p:spPr bwMode="auto">
          <a:xfrm>
            <a:off x="7215206" y="5857892"/>
            <a:ext cx="357188" cy="357188"/>
          </a:xfrm>
          <a:prstGeom prst="rect">
            <a:avLst/>
          </a:prstGeom>
          <a:noFill/>
        </p:spPr>
      </p:pic>
      <p:pic>
        <p:nvPicPr>
          <p:cNvPr id="35" name="Picture 85" descr="Estrela"/>
          <p:cNvPicPr>
            <a:picLocks noChangeAspect="1" noChangeArrowheads="1"/>
          </p:cNvPicPr>
          <p:nvPr/>
        </p:nvPicPr>
        <p:blipFill>
          <a:blip r:embed="rId2" cstate="print"/>
          <a:srcRect/>
          <a:stretch>
            <a:fillRect/>
          </a:stretch>
        </p:blipFill>
        <p:spPr bwMode="auto">
          <a:xfrm>
            <a:off x="8786812" y="3786190"/>
            <a:ext cx="357188" cy="357188"/>
          </a:xfrm>
          <a:prstGeom prst="rect">
            <a:avLst/>
          </a:prstGeom>
          <a:noFill/>
        </p:spPr>
      </p:pic>
      <p:pic>
        <p:nvPicPr>
          <p:cNvPr id="36" name="Picture 85" descr="Estrela"/>
          <p:cNvPicPr>
            <a:picLocks noChangeAspect="1" noChangeArrowheads="1"/>
          </p:cNvPicPr>
          <p:nvPr/>
        </p:nvPicPr>
        <p:blipFill>
          <a:blip r:embed="rId2" cstate="print"/>
          <a:srcRect/>
          <a:stretch>
            <a:fillRect/>
          </a:stretch>
        </p:blipFill>
        <p:spPr bwMode="auto">
          <a:xfrm>
            <a:off x="8215338" y="5786454"/>
            <a:ext cx="357188" cy="357188"/>
          </a:xfrm>
          <a:prstGeom prst="rect">
            <a:avLst/>
          </a:prstGeom>
          <a:noFill/>
        </p:spPr>
      </p:pic>
      <p:pic>
        <p:nvPicPr>
          <p:cNvPr id="37" name="Picture 85" descr="Estrela"/>
          <p:cNvPicPr>
            <a:picLocks noChangeAspect="1" noChangeArrowheads="1"/>
          </p:cNvPicPr>
          <p:nvPr/>
        </p:nvPicPr>
        <p:blipFill>
          <a:blip r:embed="rId2" cstate="print"/>
          <a:srcRect/>
          <a:stretch>
            <a:fillRect/>
          </a:stretch>
        </p:blipFill>
        <p:spPr bwMode="auto">
          <a:xfrm>
            <a:off x="8786812" y="5214950"/>
            <a:ext cx="357188" cy="357188"/>
          </a:xfrm>
          <a:prstGeom prst="rect">
            <a:avLst/>
          </a:prstGeom>
          <a:noFill/>
        </p:spPr>
      </p:pic>
      <p:pic>
        <p:nvPicPr>
          <p:cNvPr id="38" name="Picture 85" descr="Estrela"/>
          <p:cNvPicPr>
            <a:picLocks noChangeAspect="1" noChangeArrowheads="1"/>
          </p:cNvPicPr>
          <p:nvPr/>
        </p:nvPicPr>
        <p:blipFill>
          <a:blip r:embed="rId2" cstate="print"/>
          <a:srcRect/>
          <a:stretch>
            <a:fillRect/>
          </a:stretch>
        </p:blipFill>
        <p:spPr bwMode="auto">
          <a:xfrm>
            <a:off x="8001024" y="3714752"/>
            <a:ext cx="357188" cy="357188"/>
          </a:xfrm>
          <a:prstGeom prst="rect">
            <a:avLst/>
          </a:prstGeom>
          <a:noFill/>
        </p:spPr>
      </p:pic>
      <p:pic>
        <p:nvPicPr>
          <p:cNvPr id="39" name="Picture 85" descr="Estrela"/>
          <p:cNvPicPr>
            <a:picLocks noChangeAspect="1" noChangeArrowheads="1"/>
          </p:cNvPicPr>
          <p:nvPr/>
        </p:nvPicPr>
        <p:blipFill>
          <a:blip r:embed="rId2" cstate="print"/>
          <a:srcRect/>
          <a:stretch>
            <a:fillRect/>
          </a:stretch>
        </p:blipFill>
        <p:spPr bwMode="auto">
          <a:xfrm>
            <a:off x="7786710" y="4857760"/>
            <a:ext cx="357188" cy="357188"/>
          </a:xfrm>
          <a:prstGeom prst="rect">
            <a:avLst/>
          </a:prstGeom>
          <a:noFill/>
        </p:spPr>
      </p:pic>
      <p:pic>
        <p:nvPicPr>
          <p:cNvPr id="40" name="Picture 85" descr="Estrela"/>
          <p:cNvPicPr>
            <a:picLocks noChangeAspect="1" noChangeArrowheads="1"/>
          </p:cNvPicPr>
          <p:nvPr/>
        </p:nvPicPr>
        <p:blipFill>
          <a:blip r:embed="rId2" cstate="print"/>
          <a:srcRect/>
          <a:stretch>
            <a:fillRect/>
          </a:stretch>
        </p:blipFill>
        <p:spPr bwMode="auto">
          <a:xfrm>
            <a:off x="8501090" y="2928934"/>
            <a:ext cx="357188" cy="357188"/>
          </a:xfrm>
          <a:prstGeom prst="rect">
            <a:avLst/>
          </a:prstGeom>
          <a:noFill/>
        </p:spPr>
      </p:pic>
      <p:pic>
        <p:nvPicPr>
          <p:cNvPr id="41" name="Picture 85" descr="Estrela"/>
          <p:cNvPicPr>
            <a:picLocks noChangeAspect="1" noChangeArrowheads="1"/>
          </p:cNvPicPr>
          <p:nvPr/>
        </p:nvPicPr>
        <p:blipFill>
          <a:blip r:embed="rId2" cstate="print"/>
          <a:srcRect/>
          <a:stretch>
            <a:fillRect/>
          </a:stretch>
        </p:blipFill>
        <p:spPr bwMode="auto">
          <a:xfrm>
            <a:off x="6572264" y="6215082"/>
            <a:ext cx="357188" cy="357188"/>
          </a:xfrm>
          <a:prstGeom prst="rect">
            <a:avLst/>
          </a:prstGeom>
          <a:noFill/>
        </p:spPr>
      </p:pic>
      <p:sp>
        <p:nvSpPr>
          <p:cNvPr id="17" name="16 CuadroTexto"/>
          <p:cNvSpPr txBox="1"/>
          <p:nvPr/>
        </p:nvSpPr>
        <p:spPr>
          <a:xfrm>
            <a:off x="5000628" y="5715016"/>
            <a:ext cx="3286148" cy="523220"/>
          </a:xfrm>
          <a:prstGeom prst="rect">
            <a:avLst/>
          </a:prstGeom>
          <a:noFill/>
        </p:spPr>
        <p:txBody>
          <a:bodyPr wrap="square" rtlCol="0">
            <a:spAutoFit/>
          </a:bodyPr>
          <a:lstStyle/>
          <a:p>
            <a:r>
              <a:rPr lang="es-MX" sz="2800" dirty="0" smtClean="0">
                <a:ln>
                  <a:solidFill>
                    <a:schemeClr val="bg1"/>
                  </a:solidFill>
                </a:ln>
                <a:solidFill>
                  <a:schemeClr val="bg1"/>
                </a:solidFill>
                <a:effectLst>
                  <a:glow rad="228600">
                    <a:schemeClr val="accent2">
                      <a:satMod val="175000"/>
                      <a:alpha val="40000"/>
                    </a:schemeClr>
                  </a:glow>
                </a:effectLst>
                <a:latin typeface="Ravie" pitchFamily="82" charset="0"/>
                <a:hlinkClick r:id="rId3" action="ppaction://hlinksldjump"/>
              </a:rPr>
              <a:t>MENU</a:t>
            </a:r>
            <a:endParaRPr lang="es-ES" sz="2800" dirty="0">
              <a:ln>
                <a:solidFill>
                  <a:schemeClr val="bg1"/>
                </a:solidFill>
              </a:ln>
              <a:solidFill>
                <a:schemeClr val="bg1"/>
              </a:solidFill>
              <a:effectLst>
                <a:glow rad="228600">
                  <a:schemeClr val="accent2">
                    <a:satMod val="175000"/>
                    <a:alpha val="40000"/>
                  </a:schemeClr>
                </a:glow>
              </a:effectLst>
              <a:latin typeface="Ravie" pitchFamily="82" charset="0"/>
            </a:endParaRPr>
          </a:p>
        </p:txBody>
      </p:sp>
    </p:spTree>
  </p:cSld>
  <p:clrMapOvr>
    <a:masterClrMapping/>
  </p:clrMapOvr>
  <p:transition advClick="0" advTm="900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ssolve">
                                      <p:cBhvr>
                                        <p:cTn id="27" dur="500"/>
                                        <p:tgtEl>
                                          <p:spTgt spid="21"/>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dissolve">
                                      <p:cBhvr>
                                        <p:cTn id="31" dur="500"/>
                                        <p:tgtEl>
                                          <p:spTgt spid="35"/>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dissolve">
                                      <p:cBhvr>
                                        <p:cTn id="35" dur="500"/>
                                        <p:tgtEl>
                                          <p:spTgt spid="36"/>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dissolve">
                                      <p:cBhvr>
                                        <p:cTn id="39" dur="500"/>
                                        <p:tgtEl>
                                          <p:spTgt spid="37"/>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dissolve">
                                      <p:cBhvr>
                                        <p:cTn id="43" dur="500"/>
                                        <p:tgtEl>
                                          <p:spTgt spid="38"/>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dissolve">
                                      <p:cBhvr>
                                        <p:cTn id="47" dur="500"/>
                                        <p:tgtEl>
                                          <p:spTgt spid="39"/>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dissolve">
                                      <p:cBhvr>
                                        <p:cTn id="51" dur="500"/>
                                        <p:tgtEl>
                                          <p:spTgt spid="40"/>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dissolve">
                                      <p:cBhvr>
                                        <p:cTn id="5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rot="20656238">
            <a:off x="544078" y="1458962"/>
            <a:ext cx="7869329" cy="1938992"/>
          </a:xfrm>
          <a:prstGeom prst="rect">
            <a:avLst/>
          </a:prstGeom>
          <a:solidFill>
            <a:srgbClr val="FFFF00"/>
          </a:solidFill>
          <a:effectLst>
            <a:glow rad="228600">
              <a:schemeClr val="accent2">
                <a:satMod val="175000"/>
                <a:alpha val="40000"/>
              </a:schemeClr>
            </a:glow>
            <a:reflection blurRad="6350" stA="50000" endA="300" endPos="55500" dist="101600" dir="5400000" sy="-100000" algn="bl" rotWithShape="0"/>
          </a:effectLst>
        </p:spPr>
        <p:txBody>
          <a:bodyPr wrap="square" rtlCol="0">
            <a:spAutoFit/>
          </a:bodyPr>
          <a:lstStyle/>
          <a:p>
            <a:pPr algn="ctr"/>
            <a:r>
              <a:rPr lang="es-MX" sz="4000" b="1" dirty="0" smtClean="0">
                <a:ln>
                  <a:solidFill>
                    <a:srgbClr val="8739C7"/>
                  </a:solidFill>
                </a:ln>
                <a:solidFill>
                  <a:srgbClr val="FF0066"/>
                </a:solidFill>
                <a:latin typeface="Jokerman" pitchFamily="82" charset="0"/>
              </a:rPr>
              <a:t>Coordina el trabajo entre el hardware y el resto del software.</a:t>
            </a:r>
            <a:endParaRPr lang="es-ES" sz="4000" b="1" dirty="0">
              <a:ln>
                <a:solidFill>
                  <a:srgbClr val="8739C7"/>
                </a:solidFill>
              </a:ln>
              <a:solidFill>
                <a:srgbClr val="FF0066"/>
              </a:solidFill>
              <a:latin typeface="Jokerman" pitchFamily="82" charset="0"/>
            </a:endParaRPr>
          </a:p>
        </p:txBody>
      </p:sp>
      <p:pic>
        <p:nvPicPr>
          <p:cNvPr id="5" name="Picture 4" descr="FILA D STAR"/>
          <p:cNvPicPr>
            <a:picLocks noChangeAspect="1" noChangeArrowheads="1" noCrop="1"/>
          </p:cNvPicPr>
          <p:nvPr/>
        </p:nvPicPr>
        <p:blipFill>
          <a:blip r:embed="rId2" cstate="print"/>
          <a:srcRect/>
          <a:stretch>
            <a:fillRect/>
          </a:stretch>
        </p:blipFill>
        <p:spPr bwMode="auto">
          <a:xfrm>
            <a:off x="0" y="0"/>
            <a:ext cx="2376487" cy="3960812"/>
          </a:xfrm>
          <a:prstGeom prst="rect">
            <a:avLst/>
          </a:prstGeom>
          <a:noFill/>
          <a:ln w="9525">
            <a:noFill/>
            <a:miter lim="800000"/>
            <a:headEnd/>
            <a:tailEnd/>
          </a:ln>
        </p:spPr>
      </p:pic>
    </p:spTree>
  </p:cSld>
  <p:clrMapOvr>
    <a:masterClrMapping/>
  </p:clrMapOvr>
  <p:transition advClick="0" advTm="700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withEffect">
                                  <p:stCondLst>
                                    <p:cond delay="0"/>
                                  </p:stCondLst>
                                  <p:iterate type="lt">
                                    <p:tmPct val="0"/>
                                  </p:iterate>
                                  <p:childTnLst>
                                    <p:animClr clrSpc="hsl">
                                      <p:cBhvr override="childStyle">
                                        <p:cTn id="6" dur="1000" fill="hold"/>
                                        <p:tgtEl>
                                          <p:spTgt spid="2"/>
                                        </p:tgtEl>
                                        <p:attrNameLst>
                                          <p:attrName>style.color</p:attrName>
                                        </p:attrNameLst>
                                      </p:cBhvr>
                                      <p:by>
                                        <p:hsl h="-7200000" s="0" l="0"/>
                                      </p:by>
                                    </p:animClr>
                                    <p:animClr clrSpc="hsl">
                                      <p:cBhvr>
                                        <p:cTn id="7" dur="1000" fill="hold"/>
                                        <p:tgtEl>
                                          <p:spTgt spid="2"/>
                                        </p:tgtEl>
                                        <p:attrNameLst>
                                          <p:attrName>fillcolor</p:attrName>
                                        </p:attrNameLst>
                                      </p:cBhvr>
                                      <p:by>
                                        <p:hsl h="-7200000" s="0" l="0"/>
                                      </p:by>
                                    </p:animClr>
                                    <p:animClr clrSpc="hsl">
                                      <p:cBhvr>
                                        <p:cTn id="8" dur="1000" fill="hold"/>
                                        <p:tgtEl>
                                          <p:spTgt spid="2"/>
                                        </p:tgtEl>
                                        <p:attrNameLst>
                                          <p:attrName>stroke.color</p:attrName>
                                        </p:attrNameLst>
                                      </p:cBhvr>
                                      <p:by>
                                        <p:hsl h="-7200000" s="0" l="0"/>
                                      </p:by>
                                    </p:animClr>
                                    <p:set>
                                      <p:cBhvr>
                                        <p:cTn id="9" dur="1000" fill="hold"/>
                                        <p:tgtEl>
                                          <p:spTgt spid="2"/>
                                        </p:tgtEl>
                                        <p:attrNameLst>
                                          <p:attrName>fill.type</p:attrName>
                                        </p:attrNameLst>
                                      </p:cBhvr>
                                      <p:to>
                                        <p:strVal val="solid"/>
                                      </p:to>
                                    </p:set>
                                  </p:childTnLst>
                                </p:cTn>
                              </p:par>
                              <p:par>
                                <p:cTn id="10" presetID="20" presetClass="emph" presetSubtype="0" fill="hold" grpId="1" nodeType="withEffect">
                                  <p:stCondLst>
                                    <p:cond delay="0"/>
                                  </p:stCondLst>
                                  <p:iterate type="lt">
                                    <p:tmPct val="10000"/>
                                  </p:iterate>
                                  <p:childTnLst>
                                    <p:set>
                                      <p:cBhvr override="childStyle">
                                        <p:cTn id="11" dur="500" autoRev="1" fill="hold"/>
                                        <p:tgtEl>
                                          <p:spTgt spid="2"/>
                                        </p:tgtEl>
                                        <p:attrNameLst>
                                          <p:attrName>style.color</p:attrName>
                                        </p:attrNameLst>
                                      </p:cBhvr>
                                      <p:to>
                                        <p:clrVal>
                                          <a:srgbClr val="FF99CC"/>
                                        </p:clrVal>
                                      </p:to>
                                    </p:set>
                                    <p:set>
                                      <p:cBhvr>
                                        <p:cTn id="12" dur="500" autoRev="1" fill="hold"/>
                                        <p:tgtEl>
                                          <p:spTgt spid="2"/>
                                        </p:tgtEl>
                                        <p:attrNameLst>
                                          <p:attrName>fillcolor</p:attrName>
                                        </p:attrNameLst>
                                      </p:cBhvr>
                                      <p:to>
                                        <p:clrVal>
                                          <a:srgbClr val="FF99CC"/>
                                        </p:clrVal>
                                      </p:to>
                                    </p:set>
                                    <p:set>
                                      <p:cBhvr>
                                        <p:cTn id="13"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928670"/>
            <a:ext cx="8072494" cy="3108543"/>
          </a:xfrm>
          <a:prstGeom prst="rect">
            <a:avLst/>
          </a:prstGeom>
        </p:spPr>
        <p:txBody>
          <a:bodyPr wrap="square">
            <a:spAutoFit/>
          </a:bodyPr>
          <a:lstStyle/>
          <a:p>
            <a:pPr>
              <a:buFont typeface="Wingdings" pitchFamily="2" charset="2"/>
              <a:buChar char="q"/>
            </a:pPr>
            <a:r>
              <a:rPr lang="es-ES" sz="2800" b="1" i="1" dirty="0" smtClean="0">
                <a:solidFill>
                  <a:schemeClr val="accent2">
                    <a:lumMod val="60000"/>
                    <a:lumOff val="40000"/>
                  </a:schemeClr>
                </a:solidFill>
                <a:effectLst>
                  <a:glow rad="63500">
                    <a:schemeClr val="accent6">
                      <a:satMod val="175000"/>
                      <a:alpha val="40000"/>
                    </a:schemeClr>
                  </a:glow>
                </a:effectLst>
              </a:rPr>
              <a:t>Para cumplir esta función el Sistema Operativo usa </a:t>
            </a:r>
            <a:r>
              <a:rPr lang="es-MX" sz="2800" b="1" i="1" dirty="0" smtClean="0">
                <a:solidFill>
                  <a:schemeClr val="accent2">
                    <a:lumMod val="60000"/>
                    <a:lumOff val="40000"/>
                  </a:schemeClr>
                </a:solidFill>
                <a:effectLst>
                  <a:glow rad="63500">
                    <a:schemeClr val="accent6">
                      <a:satMod val="175000"/>
                      <a:alpha val="40000"/>
                    </a:schemeClr>
                  </a:glow>
                </a:effectLst>
              </a:rPr>
              <a:t>“</a:t>
            </a:r>
            <a:r>
              <a:rPr lang="es-ES" sz="2800" b="1" i="1" dirty="0" smtClean="0">
                <a:solidFill>
                  <a:schemeClr val="accent2">
                    <a:lumMod val="60000"/>
                    <a:lumOff val="40000"/>
                  </a:schemeClr>
                </a:solidFill>
                <a:effectLst>
                  <a:glow rad="63500">
                    <a:schemeClr val="accent6">
                      <a:satMod val="175000"/>
                      <a:alpha val="40000"/>
                    </a:schemeClr>
                  </a:glow>
                </a:effectLst>
              </a:rPr>
              <a:t>requerimientos de interrupción</a:t>
            </a:r>
            <a:r>
              <a:rPr lang="es-MX" sz="2800" b="1" i="1" dirty="0" smtClean="0">
                <a:solidFill>
                  <a:schemeClr val="accent2">
                    <a:lumMod val="60000"/>
                    <a:lumOff val="40000"/>
                  </a:schemeClr>
                </a:solidFill>
                <a:effectLst>
                  <a:glow rad="63500">
                    <a:schemeClr val="accent6">
                      <a:satMod val="175000"/>
                      <a:alpha val="40000"/>
                    </a:schemeClr>
                  </a:glow>
                </a:effectLst>
              </a:rPr>
              <a:t>”</a:t>
            </a:r>
            <a:r>
              <a:rPr lang="es-ES" sz="2800" b="1" i="1" dirty="0" smtClean="0">
                <a:solidFill>
                  <a:schemeClr val="accent2">
                    <a:lumMod val="60000"/>
                    <a:lumOff val="40000"/>
                  </a:schemeClr>
                </a:solidFill>
                <a:effectLst>
                  <a:glow rad="63500">
                    <a:schemeClr val="accent6">
                      <a:satMod val="175000"/>
                      <a:alpha val="40000"/>
                    </a:schemeClr>
                  </a:glow>
                </a:effectLst>
              </a:rPr>
              <a:t> (IRQs) para mantener organizada la comunicación entre el CPU y otros dispositivos</a:t>
            </a:r>
            <a:r>
              <a:rPr lang="es-MX" sz="2800" b="1" i="1" dirty="0" smtClean="0">
                <a:solidFill>
                  <a:schemeClr val="accent2">
                    <a:lumMod val="60000"/>
                    <a:lumOff val="40000"/>
                  </a:schemeClr>
                </a:solidFill>
                <a:effectLst>
                  <a:glow rad="63500">
                    <a:schemeClr val="accent6">
                      <a:satMod val="175000"/>
                      <a:alpha val="40000"/>
                    </a:schemeClr>
                  </a:glow>
                </a:effectLst>
              </a:rPr>
              <a:t>. </a:t>
            </a:r>
            <a:endParaRPr lang="es-ES" sz="2800" b="1" i="1" dirty="0" smtClean="0">
              <a:solidFill>
                <a:schemeClr val="accent2">
                  <a:lumMod val="60000"/>
                  <a:lumOff val="40000"/>
                </a:schemeClr>
              </a:solidFill>
              <a:effectLst>
                <a:glow rad="63500">
                  <a:schemeClr val="accent6">
                    <a:satMod val="175000"/>
                    <a:alpha val="40000"/>
                  </a:schemeClr>
                </a:glow>
              </a:effectLst>
            </a:endParaRPr>
          </a:p>
          <a:p>
            <a:r>
              <a:rPr lang="es-MX" sz="2800" b="1" i="1" dirty="0" smtClean="0">
                <a:solidFill>
                  <a:schemeClr val="accent2">
                    <a:lumMod val="60000"/>
                    <a:lumOff val="40000"/>
                  </a:schemeClr>
                </a:solidFill>
                <a:effectLst>
                  <a:glow rad="63500">
                    <a:schemeClr val="accent6">
                      <a:satMod val="175000"/>
                      <a:alpha val="40000"/>
                    </a:schemeClr>
                  </a:glow>
                </a:effectLst>
              </a:rPr>
              <a:t>	</a:t>
            </a:r>
          </a:p>
          <a:p>
            <a:endParaRPr lang="es-MX" sz="2800" b="1" i="1" dirty="0" smtClean="0">
              <a:solidFill>
                <a:schemeClr val="accent2">
                  <a:lumMod val="60000"/>
                  <a:lumOff val="40000"/>
                </a:schemeClr>
              </a:solidFill>
              <a:effectLst>
                <a:glow rad="63500">
                  <a:schemeClr val="accent6">
                    <a:satMod val="175000"/>
                    <a:alpha val="40000"/>
                  </a:schemeClr>
                </a:glow>
              </a:effectLst>
            </a:endParaRPr>
          </a:p>
        </p:txBody>
      </p:sp>
      <p:pic>
        <p:nvPicPr>
          <p:cNvPr id="3" name="Picture 4" descr="Star"/>
          <p:cNvPicPr>
            <a:picLocks noChangeAspect="1" noChangeArrowheads="1" noCrop="1"/>
          </p:cNvPicPr>
          <p:nvPr/>
        </p:nvPicPr>
        <p:blipFill>
          <a:blip r:embed="rId2"/>
          <a:srcRect/>
          <a:stretch>
            <a:fillRect/>
          </a:stretch>
        </p:blipFill>
        <p:spPr bwMode="auto">
          <a:xfrm>
            <a:off x="6429388" y="5062322"/>
            <a:ext cx="1785950" cy="1465491"/>
          </a:xfrm>
          <a:prstGeom prst="rect">
            <a:avLst/>
          </a:prstGeom>
          <a:noFill/>
          <a:ln w="9525">
            <a:noFill/>
            <a:miter lim="800000"/>
            <a:headEnd/>
            <a:tailEnd/>
          </a:ln>
          <a:effectLst>
            <a:glow rad="101600">
              <a:schemeClr val="accent2">
                <a:satMod val="175000"/>
                <a:alpha val="40000"/>
              </a:schemeClr>
            </a:glow>
            <a:reflection blurRad="6350" stA="52000" endA="300" endPos="35000" dir="5400000" sy="-100000" algn="bl" rotWithShape="0"/>
          </a:effectLst>
        </p:spPr>
      </p:pic>
      <p:sp>
        <p:nvSpPr>
          <p:cNvPr id="2049" name="Rectangle 1"/>
          <p:cNvSpPr>
            <a:spLocks noChangeArrowheads="1"/>
          </p:cNvSpPr>
          <p:nvPr/>
        </p:nvSpPr>
        <p:spPr bwMode="auto">
          <a:xfrm>
            <a:off x="343193" y="3643314"/>
            <a:ext cx="8800807"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kumimoji="0" lang="es-ES" sz="2800" b="1" i="1" u="none" strike="noStrike" cap="none" normalizeH="0" baseline="0" dirty="0" smtClean="0">
                <a:ln>
                  <a:noFill/>
                </a:ln>
                <a:solidFill>
                  <a:schemeClr val="accent2">
                    <a:lumMod val="60000"/>
                    <a:lumOff val="40000"/>
                  </a:schemeClr>
                </a:solidFill>
                <a:effectLst>
                  <a:glow rad="63500">
                    <a:schemeClr val="accent6">
                      <a:satMod val="175000"/>
                      <a:alpha val="40000"/>
                    </a:schemeClr>
                  </a:glow>
                </a:effectLst>
                <a:ea typeface="Calibri" pitchFamily="34" charset="0"/>
                <a:cs typeface="Times New Roman" pitchFamily="18" charset="0"/>
              </a:rPr>
              <a:t>El S.O</a:t>
            </a:r>
            <a:r>
              <a:rPr kumimoji="0" lang="es-MX" sz="2800" b="1" i="1" u="none" strike="noStrike" cap="none" normalizeH="0" baseline="0" dirty="0" smtClean="0">
                <a:ln>
                  <a:noFill/>
                </a:ln>
                <a:solidFill>
                  <a:schemeClr val="accent2">
                    <a:lumMod val="60000"/>
                    <a:lumOff val="40000"/>
                  </a:schemeClr>
                </a:solidFill>
                <a:effectLst>
                  <a:glow rad="63500">
                    <a:schemeClr val="accent6">
                      <a:satMod val="175000"/>
                      <a:alpha val="40000"/>
                    </a:schemeClr>
                  </a:glow>
                </a:effectLst>
                <a:ea typeface="Calibri" pitchFamily="34" charset="0"/>
                <a:cs typeface="Times New Roman" pitchFamily="18" charset="0"/>
              </a:rPr>
              <a:t>.</a:t>
            </a:r>
            <a:r>
              <a:rPr kumimoji="0" lang="es-ES" sz="2800" b="1" i="1" u="none" strike="noStrike" cap="none" normalizeH="0" baseline="0" dirty="0" smtClean="0">
                <a:ln>
                  <a:noFill/>
                </a:ln>
                <a:solidFill>
                  <a:schemeClr val="accent2">
                    <a:lumMod val="60000"/>
                    <a:lumOff val="40000"/>
                  </a:schemeClr>
                </a:solidFill>
                <a:effectLst>
                  <a:glow rad="63500">
                    <a:schemeClr val="accent6">
                      <a:satMod val="175000"/>
                      <a:alpha val="40000"/>
                    </a:schemeClr>
                  </a:glow>
                </a:effectLst>
                <a:ea typeface="Calibri" pitchFamily="34" charset="0"/>
                <a:cs typeface="Times New Roman" pitchFamily="18" charset="0"/>
              </a:rPr>
              <a:t> provee software para unir computadores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1" u="none" strike="noStrike" cap="none" normalizeH="0" baseline="0" dirty="0" smtClean="0">
                <a:ln>
                  <a:noFill/>
                </a:ln>
                <a:solidFill>
                  <a:schemeClr val="accent2">
                    <a:lumMod val="60000"/>
                    <a:lumOff val="40000"/>
                  </a:schemeClr>
                </a:solidFill>
                <a:effectLst>
                  <a:glow rad="63500">
                    <a:schemeClr val="accent6">
                      <a:satMod val="175000"/>
                      <a:alpha val="40000"/>
                    </a:schemeClr>
                  </a:glow>
                </a:effectLst>
                <a:ea typeface="Calibri" pitchFamily="34" charset="0"/>
                <a:cs typeface="Times New Roman" pitchFamily="18" charset="0"/>
              </a:rPr>
              <a:t> a una red</a:t>
            </a:r>
            <a:r>
              <a:rPr kumimoji="0" lang="es-MX" sz="2800" b="1" i="1" u="none" strike="noStrike" cap="none" normalizeH="0" baseline="0" dirty="0" smtClean="0">
                <a:ln>
                  <a:noFill/>
                </a:ln>
                <a:solidFill>
                  <a:schemeClr val="accent2">
                    <a:lumMod val="60000"/>
                    <a:lumOff val="40000"/>
                  </a:schemeClr>
                </a:solidFill>
                <a:effectLst>
                  <a:glow rad="63500">
                    <a:schemeClr val="accent6">
                      <a:satMod val="175000"/>
                      <a:alpha val="40000"/>
                    </a:schemeClr>
                  </a:glow>
                </a:effectLst>
                <a:ea typeface="Calibri" pitchFamily="34" charset="0"/>
                <a:cs typeface="Times New Roman" pitchFamily="18" charset="0"/>
              </a:rPr>
              <a:t>. </a:t>
            </a:r>
            <a:endParaRPr kumimoji="0" lang="es-MX" sz="2800" b="1" i="1" u="none" strike="noStrike" cap="none" normalizeH="0" baseline="0" dirty="0" smtClean="0">
              <a:ln>
                <a:noFill/>
              </a:ln>
              <a:solidFill>
                <a:schemeClr val="accent2">
                  <a:lumMod val="60000"/>
                  <a:lumOff val="40000"/>
                </a:schemeClr>
              </a:solidFill>
              <a:effectLst>
                <a:glow rad="63500">
                  <a:schemeClr val="accent6">
                    <a:satMod val="175000"/>
                    <a:alpha val="40000"/>
                  </a:schemeClr>
                </a:glow>
              </a:effectLst>
            </a:endParaRPr>
          </a:p>
        </p:txBody>
      </p:sp>
    </p:spTree>
  </p:cSld>
  <p:clrMapOvr>
    <a:masterClrMapping/>
  </p:clrMapOvr>
  <p:transition advClick="0" advTm="12000">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285860"/>
            <a:ext cx="8215338" cy="3637919"/>
          </a:xfrm>
          <a:prstGeom prst="rect">
            <a:avLst/>
          </a:prstGeom>
        </p:spPr>
        <p:txBody>
          <a:bodyPr wrap="square">
            <a:spAutoFit/>
          </a:bodyPr>
          <a:lstStyle/>
          <a:p>
            <a:pPr eaLnBrk="0" hangingPunct="0">
              <a:lnSpc>
                <a:spcPct val="90000"/>
              </a:lnSpc>
              <a:buFont typeface="Wingdings" pitchFamily="2" charset="2"/>
              <a:buChar char="q"/>
            </a:pPr>
            <a:r>
              <a:rPr lang="es-MX" sz="3200" dirty="0" smtClean="0">
                <a:solidFill>
                  <a:srgbClr val="33CC33"/>
                </a:solidFill>
                <a:effectLst>
                  <a:glow rad="101600">
                    <a:schemeClr val="accent1">
                      <a:satMod val="175000"/>
                      <a:alpha val="40000"/>
                    </a:schemeClr>
                  </a:glow>
                </a:effectLst>
                <a:latin typeface="Arial Rounded MT Bold" pitchFamily="34" charset="0"/>
              </a:rPr>
              <a:t>Un IRQ es una señal enviada por el sistema operativo a la CPU, solicitando tiempo de procesamiento para una tarea específica.</a:t>
            </a:r>
          </a:p>
          <a:p>
            <a:pPr eaLnBrk="0" hangingPunct="0">
              <a:lnSpc>
                <a:spcPct val="90000"/>
              </a:lnSpc>
            </a:pPr>
            <a:endParaRPr lang="es-MX" sz="3200" dirty="0" smtClean="0">
              <a:solidFill>
                <a:srgbClr val="33CC33"/>
              </a:solidFill>
              <a:effectLst>
                <a:glow rad="101600">
                  <a:schemeClr val="accent1">
                    <a:satMod val="175000"/>
                    <a:alpha val="40000"/>
                  </a:schemeClr>
                </a:glow>
              </a:effectLst>
              <a:latin typeface="Arial Narrow" pitchFamily="34" charset="0"/>
            </a:endParaRPr>
          </a:p>
          <a:p>
            <a:pPr eaLnBrk="0" hangingPunct="0">
              <a:lnSpc>
                <a:spcPct val="90000"/>
              </a:lnSpc>
            </a:pPr>
            <a:endParaRPr lang="es-MX" sz="3200" dirty="0" smtClean="0">
              <a:solidFill>
                <a:srgbClr val="33CC33"/>
              </a:solidFill>
              <a:effectLst>
                <a:glow rad="101600">
                  <a:schemeClr val="accent1">
                    <a:satMod val="175000"/>
                    <a:alpha val="40000"/>
                  </a:schemeClr>
                </a:glow>
              </a:effectLst>
              <a:latin typeface="Arial Narrow" pitchFamily="34" charset="0"/>
            </a:endParaRPr>
          </a:p>
          <a:p>
            <a:pPr eaLnBrk="0" hangingPunct="0">
              <a:lnSpc>
                <a:spcPct val="90000"/>
              </a:lnSpc>
            </a:pPr>
            <a:endParaRPr lang="es-MX" sz="3200" dirty="0" smtClean="0">
              <a:solidFill>
                <a:srgbClr val="33CC33"/>
              </a:solidFill>
              <a:effectLst>
                <a:glow rad="101600">
                  <a:schemeClr val="accent1">
                    <a:satMod val="175000"/>
                    <a:alpha val="40000"/>
                  </a:schemeClr>
                </a:glow>
              </a:effectLst>
              <a:latin typeface="Arial Narrow" pitchFamily="34" charset="0"/>
            </a:endParaRPr>
          </a:p>
          <a:p>
            <a:pPr eaLnBrk="0" hangingPunct="0">
              <a:lnSpc>
                <a:spcPct val="90000"/>
              </a:lnSpc>
            </a:pPr>
            <a:endParaRPr lang="es-MX" sz="3200" dirty="0">
              <a:solidFill>
                <a:srgbClr val="33CC33"/>
              </a:solidFill>
              <a:effectLst>
                <a:glow rad="101600">
                  <a:schemeClr val="accent1">
                    <a:satMod val="175000"/>
                    <a:alpha val="40000"/>
                  </a:schemeClr>
                </a:glow>
              </a:effectLst>
              <a:latin typeface="Arial Narrow" pitchFamily="34" charset="0"/>
            </a:endParaRPr>
          </a:p>
        </p:txBody>
      </p:sp>
      <p:sp>
        <p:nvSpPr>
          <p:cNvPr id="3" name="2 Rectángulo"/>
          <p:cNvSpPr/>
          <p:nvPr/>
        </p:nvSpPr>
        <p:spPr>
          <a:xfrm>
            <a:off x="571472" y="3429000"/>
            <a:ext cx="8215370" cy="2308324"/>
          </a:xfrm>
          <a:prstGeom prst="rect">
            <a:avLst/>
          </a:prstGeom>
        </p:spPr>
        <p:txBody>
          <a:bodyPr wrap="square">
            <a:spAutoFit/>
          </a:bodyPr>
          <a:lstStyle/>
          <a:p>
            <a:pPr eaLnBrk="0" hangingPunct="0">
              <a:lnSpc>
                <a:spcPct val="90000"/>
              </a:lnSpc>
              <a:buFont typeface="Wingdings" pitchFamily="2" charset="2"/>
              <a:buChar char="q"/>
            </a:pPr>
            <a:r>
              <a:rPr lang="es-MX" sz="3200" dirty="0" smtClean="0">
                <a:solidFill>
                  <a:srgbClr val="33CC33"/>
                </a:solidFill>
                <a:effectLst>
                  <a:glow rad="101600">
                    <a:schemeClr val="accent4">
                      <a:satMod val="175000"/>
                      <a:alpha val="40000"/>
                    </a:schemeClr>
                  </a:glow>
                </a:effectLst>
                <a:latin typeface="Arial Rounded MT Bold" pitchFamily="34" charset="0"/>
              </a:rPr>
              <a:t>También los controladores (</a:t>
            </a:r>
            <a:r>
              <a:rPr lang="es-MX" sz="3200" i="1" dirty="0" smtClean="0">
                <a:solidFill>
                  <a:srgbClr val="33CC33"/>
                </a:solidFill>
                <a:effectLst>
                  <a:glow rad="101600">
                    <a:schemeClr val="accent4">
                      <a:satMod val="175000"/>
                      <a:alpha val="40000"/>
                    </a:schemeClr>
                  </a:glow>
                </a:effectLst>
                <a:latin typeface="Arial Rounded MT Bold" pitchFamily="34" charset="0"/>
              </a:rPr>
              <a:t>drivers</a:t>
            </a:r>
            <a:r>
              <a:rPr lang="es-MX" sz="3200" dirty="0" smtClean="0">
                <a:solidFill>
                  <a:srgbClr val="33CC33"/>
                </a:solidFill>
                <a:effectLst>
                  <a:glow rad="101600">
                    <a:schemeClr val="accent4">
                      <a:satMod val="175000"/>
                      <a:alpha val="40000"/>
                    </a:schemeClr>
                  </a:glow>
                </a:effectLst>
                <a:latin typeface="Arial Rounded MT Bold" pitchFamily="34" charset="0"/>
              </a:rPr>
              <a:t>) de los dispositivos de entrada pueden enviar IRQs. Un </a:t>
            </a:r>
            <a:r>
              <a:rPr lang="es-MX" sz="3200" i="1" dirty="0" smtClean="0">
                <a:solidFill>
                  <a:srgbClr val="33CC33"/>
                </a:solidFill>
                <a:effectLst>
                  <a:glow rad="101600">
                    <a:schemeClr val="accent4">
                      <a:satMod val="175000"/>
                      <a:alpha val="40000"/>
                    </a:schemeClr>
                  </a:glow>
                </a:effectLst>
                <a:latin typeface="Arial Rounded MT Bold" pitchFamily="34" charset="0"/>
              </a:rPr>
              <a:t>driver</a:t>
            </a:r>
            <a:r>
              <a:rPr lang="es-MX" sz="3200" dirty="0" smtClean="0">
                <a:solidFill>
                  <a:srgbClr val="33CC33"/>
                </a:solidFill>
                <a:effectLst>
                  <a:glow rad="101600">
                    <a:schemeClr val="accent4">
                      <a:satMod val="175000"/>
                      <a:alpha val="40000"/>
                    </a:schemeClr>
                  </a:glow>
                </a:effectLst>
                <a:latin typeface="Arial Rounded MT Bold" pitchFamily="34" charset="0"/>
              </a:rPr>
              <a:t> es una pieza de software</a:t>
            </a:r>
            <a:r>
              <a:rPr lang="es-MX" sz="3200" dirty="0" smtClean="0">
                <a:solidFill>
                  <a:schemeClr val="hlink"/>
                </a:solidFill>
                <a:effectLst>
                  <a:glow rad="101600">
                    <a:schemeClr val="accent4">
                      <a:satMod val="175000"/>
                      <a:alpha val="40000"/>
                    </a:schemeClr>
                  </a:glow>
                </a:effectLst>
                <a:latin typeface="Arial Rounded MT Bold" pitchFamily="34" charset="0"/>
              </a:rPr>
              <a:t> </a:t>
            </a:r>
            <a:r>
              <a:rPr lang="es-MX" sz="3200" dirty="0" smtClean="0">
                <a:solidFill>
                  <a:srgbClr val="33CC33"/>
                </a:solidFill>
                <a:effectLst>
                  <a:glow rad="101600">
                    <a:schemeClr val="accent4">
                      <a:satMod val="175000"/>
                      <a:alpha val="40000"/>
                    </a:schemeClr>
                  </a:glow>
                </a:effectLst>
                <a:latin typeface="Arial Rounded MT Bold" pitchFamily="34" charset="0"/>
              </a:rPr>
              <a:t>que controla a un dispositivo en particular.</a:t>
            </a:r>
            <a:endParaRPr lang="es-MX" sz="3200" dirty="0">
              <a:solidFill>
                <a:srgbClr val="33CC33"/>
              </a:solidFill>
              <a:effectLst>
                <a:glow rad="101600">
                  <a:schemeClr val="accent4">
                    <a:satMod val="175000"/>
                    <a:alpha val="40000"/>
                  </a:schemeClr>
                </a:glow>
              </a:effectLst>
              <a:latin typeface="Arial Rounded MT Bold" pitchFamily="34" charset="0"/>
            </a:endParaRPr>
          </a:p>
        </p:txBody>
      </p:sp>
      <p:pic>
        <p:nvPicPr>
          <p:cNvPr id="4" name="Picture 85" descr="Estrela"/>
          <p:cNvPicPr>
            <a:picLocks noChangeAspect="1" noChangeArrowheads="1"/>
          </p:cNvPicPr>
          <p:nvPr/>
        </p:nvPicPr>
        <p:blipFill>
          <a:blip r:embed="rId2"/>
          <a:srcRect/>
          <a:stretch>
            <a:fillRect/>
          </a:stretch>
        </p:blipFill>
        <p:spPr bwMode="auto">
          <a:xfrm>
            <a:off x="1571604" y="0"/>
            <a:ext cx="495304" cy="495304"/>
          </a:xfrm>
          <a:prstGeom prst="rect">
            <a:avLst/>
          </a:prstGeom>
          <a:noFill/>
          <a:effectLst>
            <a:glow rad="63500">
              <a:schemeClr val="accent1">
                <a:satMod val="175000"/>
                <a:alpha val="40000"/>
              </a:schemeClr>
            </a:glow>
          </a:effectLst>
        </p:spPr>
      </p:pic>
      <p:pic>
        <p:nvPicPr>
          <p:cNvPr id="5" name="Picture 85" descr="Estrela"/>
          <p:cNvPicPr>
            <a:picLocks noChangeAspect="1" noChangeArrowheads="1"/>
          </p:cNvPicPr>
          <p:nvPr/>
        </p:nvPicPr>
        <p:blipFill>
          <a:blip r:embed="rId2"/>
          <a:srcRect/>
          <a:stretch>
            <a:fillRect/>
          </a:stretch>
        </p:blipFill>
        <p:spPr bwMode="auto">
          <a:xfrm>
            <a:off x="1428728" y="642918"/>
            <a:ext cx="495304" cy="495304"/>
          </a:xfrm>
          <a:prstGeom prst="smileyFace">
            <a:avLst/>
          </a:prstGeom>
          <a:noFill/>
          <a:effectLst>
            <a:glow rad="101600">
              <a:schemeClr val="accent2">
                <a:satMod val="175000"/>
                <a:alpha val="40000"/>
              </a:schemeClr>
            </a:glow>
          </a:effectLst>
        </p:spPr>
      </p:pic>
      <p:pic>
        <p:nvPicPr>
          <p:cNvPr id="6" name="Picture 85" descr="Estrela"/>
          <p:cNvPicPr>
            <a:picLocks noChangeAspect="1" noChangeArrowheads="1"/>
          </p:cNvPicPr>
          <p:nvPr/>
        </p:nvPicPr>
        <p:blipFill>
          <a:blip r:embed="rId2"/>
          <a:srcRect/>
          <a:stretch>
            <a:fillRect/>
          </a:stretch>
        </p:blipFill>
        <p:spPr bwMode="auto">
          <a:xfrm>
            <a:off x="785786" y="0"/>
            <a:ext cx="495304" cy="495304"/>
          </a:xfrm>
          <a:prstGeom prst="rect">
            <a:avLst/>
          </a:prstGeom>
          <a:noFill/>
          <a:effectLst>
            <a:glow rad="101600">
              <a:schemeClr val="accent2">
                <a:satMod val="175000"/>
                <a:alpha val="40000"/>
              </a:schemeClr>
            </a:glow>
          </a:effectLst>
        </p:spPr>
      </p:pic>
      <p:pic>
        <p:nvPicPr>
          <p:cNvPr id="7" name="Picture 85" descr="Estrela"/>
          <p:cNvPicPr>
            <a:picLocks noChangeAspect="1" noChangeArrowheads="1"/>
          </p:cNvPicPr>
          <p:nvPr/>
        </p:nvPicPr>
        <p:blipFill>
          <a:blip r:embed="rId2"/>
          <a:srcRect/>
          <a:stretch>
            <a:fillRect/>
          </a:stretch>
        </p:blipFill>
        <p:spPr bwMode="auto">
          <a:xfrm>
            <a:off x="0" y="285728"/>
            <a:ext cx="495304" cy="495304"/>
          </a:xfrm>
          <a:prstGeom prst="rect">
            <a:avLst/>
          </a:prstGeom>
          <a:noFill/>
          <a:effectLst>
            <a:glow rad="101600">
              <a:schemeClr val="accent2">
                <a:satMod val="175000"/>
                <a:alpha val="40000"/>
              </a:schemeClr>
            </a:glow>
          </a:effectLst>
        </p:spPr>
      </p:pic>
      <p:pic>
        <p:nvPicPr>
          <p:cNvPr id="8" name="Picture 85" descr="Estrela"/>
          <p:cNvPicPr>
            <a:picLocks noChangeAspect="1" noChangeArrowheads="1"/>
          </p:cNvPicPr>
          <p:nvPr/>
        </p:nvPicPr>
        <p:blipFill>
          <a:blip r:embed="rId2"/>
          <a:srcRect/>
          <a:stretch>
            <a:fillRect/>
          </a:stretch>
        </p:blipFill>
        <p:spPr bwMode="auto">
          <a:xfrm>
            <a:off x="7215206" y="6362696"/>
            <a:ext cx="495304" cy="495304"/>
          </a:xfrm>
          <a:prstGeom prst="rect">
            <a:avLst/>
          </a:prstGeom>
          <a:noFill/>
          <a:effectLst>
            <a:glow rad="101600">
              <a:schemeClr val="accent4">
                <a:satMod val="175000"/>
                <a:alpha val="40000"/>
              </a:schemeClr>
            </a:glow>
          </a:effectLst>
        </p:spPr>
      </p:pic>
      <p:pic>
        <p:nvPicPr>
          <p:cNvPr id="9" name="Picture 85" descr="Estrela"/>
          <p:cNvPicPr>
            <a:picLocks noChangeAspect="1" noChangeArrowheads="1"/>
          </p:cNvPicPr>
          <p:nvPr/>
        </p:nvPicPr>
        <p:blipFill>
          <a:blip r:embed="rId2"/>
          <a:srcRect/>
          <a:stretch>
            <a:fillRect/>
          </a:stretch>
        </p:blipFill>
        <p:spPr bwMode="auto">
          <a:xfrm>
            <a:off x="8648696" y="5643578"/>
            <a:ext cx="495304" cy="495304"/>
          </a:xfrm>
          <a:prstGeom prst="rect">
            <a:avLst/>
          </a:prstGeom>
          <a:noFill/>
          <a:effectLst>
            <a:glow rad="101600">
              <a:schemeClr val="accent4">
                <a:satMod val="175000"/>
                <a:alpha val="40000"/>
              </a:schemeClr>
            </a:glow>
          </a:effectLst>
        </p:spPr>
      </p:pic>
      <p:pic>
        <p:nvPicPr>
          <p:cNvPr id="10" name="Picture 85" descr="Estrela"/>
          <p:cNvPicPr>
            <a:picLocks noChangeAspect="1" noChangeArrowheads="1"/>
          </p:cNvPicPr>
          <p:nvPr/>
        </p:nvPicPr>
        <p:blipFill>
          <a:blip r:embed="rId2"/>
          <a:srcRect/>
          <a:stretch>
            <a:fillRect/>
          </a:stretch>
        </p:blipFill>
        <p:spPr bwMode="auto">
          <a:xfrm>
            <a:off x="8215338" y="6362696"/>
            <a:ext cx="495304" cy="495304"/>
          </a:xfrm>
          <a:prstGeom prst="rect">
            <a:avLst/>
          </a:prstGeom>
          <a:noFill/>
          <a:effectLst>
            <a:glow rad="101600">
              <a:schemeClr val="accent4">
                <a:satMod val="175000"/>
                <a:alpha val="40000"/>
              </a:schemeClr>
            </a:glow>
          </a:effectLst>
        </p:spPr>
      </p:pic>
      <p:pic>
        <p:nvPicPr>
          <p:cNvPr id="11" name="Picture 85" descr="Estrela"/>
          <p:cNvPicPr>
            <a:picLocks noChangeAspect="1" noChangeArrowheads="1"/>
          </p:cNvPicPr>
          <p:nvPr/>
        </p:nvPicPr>
        <p:blipFill>
          <a:blip r:embed="rId2"/>
          <a:srcRect/>
          <a:stretch>
            <a:fillRect/>
          </a:stretch>
        </p:blipFill>
        <p:spPr bwMode="auto">
          <a:xfrm>
            <a:off x="8001024" y="5214950"/>
            <a:ext cx="495304" cy="495304"/>
          </a:xfrm>
          <a:prstGeom prst="rect">
            <a:avLst/>
          </a:prstGeom>
          <a:noFill/>
          <a:effectLst>
            <a:glow rad="101600">
              <a:schemeClr val="accent4">
                <a:satMod val="175000"/>
                <a:alpha val="40000"/>
              </a:schemeClr>
            </a:glow>
          </a:effectLst>
        </p:spPr>
      </p:pic>
      <p:pic>
        <p:nvPicPr>
          <p:cNvPr id="12" name="Picture 85" descr="Estrela"/>
          <p:cNvPicPr>
            <a:picLocks noChangeAspect="1" noChangeArrowheads="1"/>
          </p:cNvPicPr>
          <p:nvPr/>
        </p:nvPicPr>
        <p:blipFill>
          <a:blip r:embed="rId2"/>
          <a:srcRect/>
          <a:stretch>
            <a:fillRect/>
          </a:stretch>
        </p:blipFill>
        <p:spPr bwMode="auto">
          <a:xfrm>
            <a:off x="7143768" y="5500702"/>
            <a:ext cx="495304" cy="495304"/>
          </a:xfrm>
          <a:prstGeom prst="rect">
            <a:avLst/>
          </a:prstGeom>
          <a:noFill/>
          <a:effectLst>
            <a:glow rad="101600">
              <a:schemeClr val="accent4">
                <a:satMod val="175000"/>
                <a:alpha val="40000"/>
              </a:schemeClr>
            </a:glow>
          </a:effectLst>
        </p:spPr>
      </p:pic>
      <p:pic>
        <p:nvPicPr>
          <p:cNvPr id="13" name="Picture 85" descr="Estrela"/>
          <p:cNvPicPr>
            <a:picLocks noChangeAspect="1" noChangeArrowheads="1"/>
          </p:cNvPicPr>
          <p:nvPr/>
        </p:nvPicPr>
        <p:blipFill>
          <a:blip r:embed="rId2"/>
          <a:srcRect/>
          <a:stretch>
            <a:fillRect/>
          </a:stretch>
        </p:blipFill>
        <p:spPr bwMode="auto">
          <a:xfrm>
            <a:off x="7858148" y="5786454"/>
            <a:ext cx="495304" cy="495304"/>
          </a:xfrm>
          <a:prstGeom prst="rect">
            <a:avLst/>
          </a:prstGeom>
          <a:noFill/>
          <a:effectLst>
            <a:glow rad="101600">
              <a:schemeClr val="accent4">
                <a:satMod val="175000"/>
                <a:alpha val="40000"/>
              </a:schemeClr>
            </a:glow>
          </a:effectLst>
        </p:spPr>
      </p:pic>
      <p:pic>
        <p:nvPicPr>
          <p:cNvPr id="14" name="Picture 85" descr="Estrela"/>
          <p:cNvPicPr>
            <a:picLocks noChangeAspect="1" noChangeArrowheads="1"/>
          </p:cNvPicPr>
          <p:nvPr/>
        </p:nvPicPr>
        <p:blipFill>
          <a:blip r:embed="rId2"/>
          <a:srcRect/>
          <a:stretch>
            <a:fillRect/>
          </a:stretch>
        </p:blipFill>
        <p:spPr bwMode="auto">
          <a:xfrm>
            <a:off x="642910" y="785794"/>
            <a:ext cx="500066" cy="500066"/>
          </a:xfrm>
          <a:prstGeom prst="rect">
            <a:avLst/>
          </a:prstGeom>
          <a:noFill/>
          <a:effectLst>
            <a:glow rad="101600">
              <a:schemeClr val="accent2">
                <a:satMod val="175000"/>
                <a:alpha val="40000"/>
              </a:schemeClr>
            </a:glow>
          </a:effectLst>
        </p:spPr>
      </p:pic>
      <p:sp>
        <p:nvSpPr>
          <p:cNvPr id="15" name="14 CuadroTexto"/>
          <p:cNvSpPr txBox="1"/>
          <p:nvPr/>
        </p:nvSpPr>
        <p:spPr>
          <a:xfrm>
            <a:off x="3571868" y="5929330"/>
            <a:ext cx="2571768" cy="523220"/>
          </a:xfrm>
          <a:prstGeom prst="rect">
            <a:avLst/>
          </a:prstGeom>
          <a:noFill/>
        </p:spPr>
        <p:txBody>
          <a:bodyPr wrap="square" rtlCol="0">
            <a:spAutoFit/>
          </a:bodyPr>
          <a:lstStyle/>
          <a:p>
            <a:r>
              <a:rPr lang="es-MX" sz="2800" dirty="0" smtClean="0">
                <a:ln>
                  <a:solidFill>
                    <a:srgbClr val="CC0099"/>
                  </a:solidFill>
                </a:ln>
                <a:solidFill>
                  <a:srgbClr val="FFFF00"/>
                </a:solidFill>
                <a:effectLst>
                  <a:glow rad="228600">
                    <a:schemeClr val="accent6">
                      <a:satMod val="175000"/>
                      <a:alpha val="40000"/>
                    </a:schemeClr>
                  </a:glow>
                </a:effectLst>
                <a:latin typeface="Ravie" pitchFamily="82" charset="0"/>
                <a:hlinkClick r:id="rId3" action="ppaction://hlinksldjump"/>
              </a:rPr>
              <a:t>MENU</a:t>
            </a:r>
            <a:endParaRPr lang="es-ES" sz="2800" dirty="0">
              <a:ln>
                <a:solidFill>
                  <a:srgbClr val="CC0099"/>
                </a:solidFill>
              </a:ln>
              <a:solidFill>
                <a:srgbClr val="FFFF00"/>
              </a:solidFill>
              <a:effectLst>
                <a:glow rad="228600">
                  <a:schemeClr val="accent6">
                    <a:satMod val="175000"/>
                    <a:alpha val="40000"/>
                  </a:schemeClr>
                </a:glow>
              </a:effectLst>
              <a:latin typeface="Ravie" pitchFamily="82" charset="0"/>
            </a:endParaRPr>
          </a:p>
        </p:txBody>
      </p:sp>
    </p:spTree>
  </p:cSld>
  <p:clrMapOvr>
    <a:masterClrMapping/>
  </p:clrMapOvr>
  <p:transition advClick="0" advTm="12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dissolve">
                                      <p:cBhvr>
                                        <p:cTn id="31" dur="500"/>
                                        <p:tgtEl>
                                          <p:spTgt spid="10"/>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ssolve">
                                      <p:cBhvr>
                                        <p:cTn id="35" dur="500"/>
                                        <p:tgtEl>
                                          <p:spTgt spid="11"/>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dissolve">
                                      <p:cBhvr>
                                        <p:cTn id="43" dur="500"/>
                                        <p:tgtEl>
                                          <p:spTgt spid="13"/>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rot="20767120">
            <a:off x="526141" y="2093799"/>
            <a:ext cx="8072494" cy="1200329"/>
          </a:xfrm>
          <a:prstGeom prst="rect">
            <a:avLst/>
          </a:prstGeom>
          <a:solidFill>
            <a:srgbClr val="00B0F0"/>
          </a:solidFill>
          <a:effectLst>
            <a:glow rad="228600">
              <a:schemeClr val="accent2">
                <a:satMod val="175000"/>
                <a:alpha val="40000"/>
              </a:schemeClr>
            </a:glow>
            <a:reflection blurRad="6350" stA="50000" endA="295" endPos="92000" dist="101600" dir="5400000" sy="-100000" algn="bl" rotWithShape="0"/>
          </a:effectLst>
        </p:spPr>
        <p:txBody>
          <a:bodyPr wrap="square" rtlCol="0">
            <a:spAutoFit/>
          </a:bodyPr>
          <a:lstStyle/>
          <a:p>
            <a:pPr algn="ctr"/>
            <a:r>
              <a:rPr lang="es-MX" sz="3600" dirty="0" smtClean="0">
                <a:ln>
                  <a:solidFill>
                    <a:schemeClr val="accent1">
                      <a:lumMod val="75000"/>
                    </a:schemeClr>
                  </a:solidFill>
                </a:ln>
                <a:solidFill>
                  <a:srgbClr val="CCFF66"/>
                </a:solidFill>
                <a:latin typeface="Elephant" pitchFamily="18" charset="0"/>
              </a:rPr>
              <a:t>Administra el almacenamiento de información.</a:t>
            </a:r>
            <a:endParaRPr lang="es-ES" sz="3600" dirty="0">
              <a:ln>
                <a:solidFill>
                  <a:schemeClr val="accent1">
                    <a:lumMod val="75000"/>
                  </a:schemeClr>
                </a:solidFill>
              </a:ln>
              <a:solidFill>
                <a:srgbClr val="CCFF66"/>
              </a:solidFill>
              <a:latin typeface="Elephant" pitchFamily="18" charset="0"/>
            </a:endParaRPr>
          </a:p>
        </p:txBody>
      </p:sp>
      <p:pic>
        <p:nvPicPr>
          <p:cNvPr id="3" name="Picture 4" descr="FILA D STAR"/>
          <p:cNvPicPr>
            <a:picLocks noChangeAspect="1" noChangeArrowheads="1" noCrop="1"/>
          </p:cNvPicPr>
          <p:nvPr/>
        </p:nvPicPr>
        <p:blipFill>
          <a:blip r:embed="rId2" cstate="print"/>
          <a:srcRect/>
          <a:stretch>
            <a:fillRect/>
          </a:stretch>
        </p:blipFill>
        <p:spPr bwMode="auto">
          <a:xfrm>
            <a:off x="6767513" y="2643182"/>
            <a:ext cx="2376487" cy="3960812"/>
          </a:xfrm>
          <a:prstGeom prst="rect">
            <a:avLst/>
          </a:prstGeom>
          <a:noFill/>
          <a:ln w="9525">
            <a:noFill/>
            <a:miter lim="800000"/>
            <a:headEnd/>
            <a:tailEnd/>
          </a:ln>
        </p:spPr>
      </p:pic>
    </p:spTree>
  </p:cSld>
  <p:clrMapOvr>
    <a:masterClrMapping/>
  </p:clrMapOvr>
  <p:transition advClick="0" advTm="6000">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withEffect">
                                  <p:stCondLst>
                                    <p:cond delay="0"/>
                                  </p:stCondLst>
                                  <p:iterate type="lt">
                                    <p:tmPct val="10000"/>
                                  </p:iterate>
                                  <p:childTnLst>
                                    <p:animClr clrSpc="rgb">
                                      <p:cBhvr override="childStyle">
                                        <p:cTn id="6" dur="1000" fill="hold"/>
                                        <p:tgtEl>
                                          <p:spTgt spid="2"/>
                                        </p:tgtEl>
                                        <p:attrNameLst>
                                          <p:attrName>style.color</p:attrName>
                                        </p:attrNameLst>
                                      </p:cBhvr>
                                      <p:to>
                                        <a:srgbClr val="99FF99"/>
                                      </p:to>
                                    </p:animClr>
                                    <p:animClr clrSpc="rgb">
                                      <p:cBhvr>
                                        <p:cTn id="7" dur="1000" fill="hold"/>
                                        <p:tgtEl>
                                          <p:spTgt spid="2"/>
                                        </p:tgtEl>
                                        <p:attrNameLst>
                                          <p:attrName>fillcolor</p:attrName>
                                        </p:attrNameLst>
                                      </p:cBhvr>
                                      <p:to>
                                        <a:srgbClr val="99FF99"/>
                                      </p:to>
                                    </p:animClr>
                                    <p:set>
                                      <p:cBhvr>
                                        <p:cTn id="8" dur="1000" fill="hold"/>
                                        <p:tgtEl>
                                          <p:spTgt spid="2"/>
                                        </p:tgtEl>
                                        <p:attrNameLst>
                                          <p:attrName>fill.type</p:attrName>
                                        </p:attrNameLst>
                                      </p:cBhvr>
                                      <p:to>
                                        <p:strVal val="solid"/>
                                      </p:to>
                                    </p:set>
                                    <p:anim to="1.5" calcmode="lin" valueType="num">
                                      <p:cBhvr override="childStyle">
                                        <p:cTn id="9" dur="1000" fill="hold"/>
                                        <p:tgtEl>
                                          <p:spTgt spid="2"/>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000108"/>
            <a:ext cx="7786742" cy="3539430"/>
          </a:xfrm>
          <a:prstGeom prst="rect">
            <a:avLst/>
          </a:prstGeom>
        </p:spPr>
        <p:txBody>
          <a:bodyPr wrap="square">
            <a:spAutoFit/>
          </a:bodyPr>
          <a:lstStyle/>
          <a:p>
            <a:r>
              <a:rPr lang="es-MX" sz="2800" i="1" dirty="0" smtClean="0">
                <a:solidFill>
                  <a:schemeClr val="accent6">
                    <a:lumMod val="40000"/>
                    <a:lumOff val="60000"/>
                  </a:schemeClr>
                </a:solidFill>
                <a:effectLst>
                  <a:glow rad="63500">
                    <a:schemeClr val="accent1">
                      <a:satMod val="175000"/>
                      <a:alpha val="40000"/>
                    </a:schemeClr>
                  </a:glow>
                </a:effectLst>
                <a:latin typeface="Constantia" pitchFamily="18" charset="0"/>
              </a:rPr>
              <a:t>Para cumplir esta función, el sistema operativo hace uso del registro de todos los archivos presentes en cada disco, es decir la FAT (File Allocation Table).</a:t>
            </a:r>
          </a:p>
          <a:p>
            <a:endParaRPr lang="es-MX" sz="2800" dirty="0" smtClean="0">
              <a:solidFill>
                <a:schemeClr val="hlink"/>
              </a:solidFill>
              <a:latin typeface="Arial Narrow" pitchFamily="34" charset="0"/>
            </a:endParaRPr>
          </a:p>
          <a:p>
            <a:r>
              <a:rPr lang="es-MX" sz="2800" dirty="0" smtClean="0">
                <a:ln>
                  <a:solidFill>
                    <a:srgbClr val="FFFF00"/>
                  </a:solidFill>
                </a:ln>
                <a:solidFill>
                  <a:schemeClr val="hlink"/>
                </a:solidFill>
                <a:latin typeface="Bodoni MT Black" pitchFamily="18" charset="0"/>
              </a:rPr>
              <a:t>¿Qué es la FAT?</a:t>
            </a:r>
          </a:p>
          <a:p>
            <a:endParaRPr lang="es-MX" sz="2800" dirty="0" smtClean="0">
              <a:solidFill>
                <a:schemeClr val="hlink"/>
              </a:solidFill>
              <a:latin typeface="Arial Narrow" pitchFamily="34" charset="0"/>
            </a:endParaRPr>
          </a:p>
          <a:p>
            <a:endParaRPr lang="es-ES" sz="2800" dirty="0"/>
          </a:p>
        </p:txBody>
      </p:sp>
      <p:sp>
        <p:nvSpPr>
          <p:cNvPr id="23553" name="Rectangle 1"/>
          <p:cNvSpPr>
            <a:spLocks noChangeArrowheads="1"/>
          </p:cNvSpPr>
          <p:nvPr/>
        </p:nvSpPr>
        <p:spPr bwMode="auto">
          <a:xfrm>
            <a:off x="285720" y="3786190"/>
            <a:ext cx="9331978"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 sz="2800" dirty="0" smtClean="0">
                <a:solidFill>
                  <a:srgbClr val="92D050"/>
                </a:solidFill>
                <a:effectLst>
                  <a:glow rad="101600">
                    <a:schemeClr val="accent1">
                      <a:satMod val="175000"/>
                      <a:alpha val="40000"/>
                    </a:schemeClr>
                  </a:glow>
                </a:effectLst>
                <a:latin typeface="Footlight MT Light" pitchFamily="18" charset="0"/>
                <a:ea typeface="Times New Roman" pitchFamily="18" charset="0"/>
                <a:cs typeface="Arial" pitchFamily="34" charset="0"/>
              </a:rPr>
              <a:t>E</a:t>
            </a:r>
            <a:r>
              <a:rPr kumimoji="0" lang="es-ES" sz="2800" b="0" i="0" u="none" strike="noStrike" cap="none" normalizeH="0" baseline="0" dirty="0" smtClean="0">
                <a:ln>
                  <a:noFill/>
                </a:ln>
                <a:solidFill>
                  <a:srgbClr val="92D050"/>
                </a:solidFill>
                <a:effectLst>
                  <a:glow rad="101600">
                    <a:schemeClr val="accent1">
                      <a:satMod val="175000"/>
                      <a:alpha val="40000"/>
                    </a:schemeClr>
                  </a:glow>
                </a:effectLst>
                <a:latin typeface="Footlight MT Light" pitchFamily="18" charset="0"/>
                <a:ea typeface="Times New Roman" pitchFamily="18" charset="0"/>
                <a:cs typeface="Arial" pitchFamily="34" charset="0"/>
              </a:rPr>
              <a:t>s la tabla de asignación de los archivos. En conjunción con el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92D050"/>
                </a:solidFill>
                <a:effectLst>
                  <a:glow rad="101600">
                    <a:schemeClr val="accent1">
                      <a:satMod val="175000"/>
                      <a:alpha val="40000"/>
                    </a:schemeClr>
                  </a:glow>
                </a:effectLst>
                <a:latin typeface="Footlight MT Light" pitchFamily="18" charset="0"/>
                <a:ea typeface="Times New Roman" pitchFamily="18" charset="0"/>
                <a:cs typeface="Arial" pitchFamily="34" charset="0"/>
              </a:rPr>
              <a:t>directorio, atribuye la cantidad necesaria de clusters a cada</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92D050"/>
                </a:solidFill>
                <a:effectLst>
                  <a:glow rad="101600">
                    <a:schemeClr val="accent1">
                      <a:satMod val="175000"/>
                      <a:alpha val="40000"/>
                    </a:schemeClr>
                  </a:glow>
                </a:effectLst>
                <a:latin typeface="Footlight MT Light" pitchFamily="18" charset="0"/>
                <a:ea typeface="Times New Roman" pitchFamily="18" charset="0"/>
                <a:cs typeface="Arial" pitchFamily="34" charset="0"/>
              </a:rPr>
              <a:t>archivo, en el orden de disponibilidad.</a:t>
            </a:r>
            <a:endParaRPr kumimoji="0" lang="es-ES" sz="2800" b="0" i="0" u="none" strike="noStrike" cap="none" normalizeH="0" baseline="0" dirty="0" smtClean="0">
              <a:ln>
                <a:noFill/>
              </a:ln>
              <a:solidFill>
                <a:srgbClr val="92D050"/>
              </a:solidFill>
              <a:effectLst>
                <a:glow rad="101600">
                  <a:schemeClr val="accent1">
                    <a:satMod val="175000"/>
                    <a:alpha val="40000"/>
                  </a:schemeClr>
                </a:glow>
              </a:effectLst>
              <a:latin typeface="Footlight MT Light" pitchFamily="18" charset="0"/>
            </a:endParaRPr>
          </a:p>
        </p:txBody>
      </p:sp>
      <p:pic>
        <p:nvPicPr>
          <p:cNvPr id="4" name="Picture 4" descr="Star"/>
          <p:cNvPicPr>
            <a:picLocks noChangeAspect="1" noChangeArrowheads="1" noCrop="1"/>
          </p:cNvPicPr>
          <p:nvPr/>
        </p:nvPicPr>
        <p:blipFill>
          <a:blip r:embed="rId2" cstate="print"/>
          <a:srcRect/>
          <a:stretch>
            <a:fillRect/>
          </a:stretch>
        </p:blipFill>
        <p:spPr bwMode="auto">
          <a:xfrm>
            <a:off x="6643702" y="5000636"/>
            <a:ext cx="1861124" cy="1527177"/>
          </a:xfrm>
          <a:prstGeom prst="rect">
            <a:avLst/>
          </a:prstGeom>
          <a:noFill/>
          <a:ln w="9525">
            <a:noFill/>
            <a:miter lim="800000"/>
            <a:headEnd/>
            <a:tailEnd/>
          </a:ln>
        </p:spPr>
      </p:pic>
    </p:spTree>
  </p:cSld>
  <p:clrMapOvr>
    <a:masterClrMapping/>
  </p:clrMapOvr>
  <p:transition advClick="0" advTm="9000">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1000108"/>
            <a:ext cx="7858180" cy="5909310"/>
          </a:xfrm>
          <a:prstGeom prst="rect">
            <a:avLst/>
          </a:prstGeom>
          <a:noFill/>
        </p:spPr>
        <p:txBody>
          <a:bodyPr wrap="square" rtlCol="0">
            <a:spAutoFit/>
          </a:bodyPr>
          <a:lstStyle/>
          <a:p>
            <a:r>
              <a:rPr lang="es-MX" sz="2800" dirty="0" smtClean="0">
                <a:ln>
                  <a:solidFill>
                    <a:srgbClr val="8739C7"/>
                  </a:solidFill>
                </a:ln>
                <a:solidFill>
                  <a:srgbClr val="66CCFF"/>
                </a:solidFill>
                <a:latin typeface="Showcard Gothic" pitchFamily="82" charset="0"/>
              </a:rPr>
              <a:t>¿como aplicarla?</a:t>
            </a:r>
          </a:p>
          <a:p>
            <a:endParaRPr lang="es-MX" dirty="0" smtClean="0"/>
          </a:p>
          <a:p>
            <a:endParaRPr lang="es-MX" sz="2000" dirty="0" smtClean="0">
              <a:solidFill>
                <a:srgbClr val="92D050"/>
              </a:solidFill>
            </a:endParaRPr>
          </a:p>
          <a:p>
            <a:r>
              <a:rPr lang="es-MX" sz="2400" b="1" dirty="0" smtClean="0">
                <a:solidFill>
                  <a:srgbClr val="92D050"/>
                </a:solidFill>
                <a:effectLst>
                  <a:glow rad="63500">
                    <a:schemeClr val="accent5">
                      <a:satMod val="175000"/>
                      <a:alpha val="40000"/>
                    </a:schemeClr>
                  </a:glow>
                </a:effectLst>
                <a:latin typeface="Calisto MT" pitchFamily="18" charset="0"/>
              </a:rPr>
              <a:t>Un cluster de un archivo aparece en la entrada de directorio del archivo, junto con otros datos como el nombre, la extensión, la fecha de creación y los atributos del archivo. Y para saber cuáles son los clusters siguientes de un archivo se utiliza la FAT  que es la tabla de localización de archivos.</a:t>
            </a:r>
          </a:p>
          <a:p>
            <a:endParaRPr lang="es-MX" sz="2400" b="1" dirty="0" smtClean="0">
              <a:solidFill>
                <a:srgbClr val="92D050"/>
              </a:solidFill>
              <a:effectLst>
                <a:glow rad="63500">
                  <a:schemeClr val="accent5">
                    <a:satMod val="175000"/>
                    <a:alpha val="40000"/>
                  </a:schemeClr>
                </a:glow>
              </a:effectLst>
              <a:latin typeface="Calisto MT" pitchFamily="18" charset="0"/>
            </a:endParaRPr>
          </a:p>
          <a:p>
            <a:r>
              <a:rPr lang="es-MX" sz="2400" b="1" dirty="0" smtClean="0">
                <a:solidFill>
                  <a:srgbClr val="92D050"/>
                </a:solidFill>
                <a:effectLst>
                  <a:glow rad="63500">
                    <a:schemeClr val="accent5">
                      <a:satMod val="175000"/>
                      <a:alpha val="40000"/>
                    </a:schemeClr>
                  </a:glow>
                </a:effectLst>
                <a:latin typeface="Calisto MT" pitchFamily="18" charset="0"/>
              </a:rPr>
              <a:t> La FAT es una tabla formada por elementos que se corresponden con cada uno de los clusters del disco Es decir, el elemento situado en la posición 40 de la FAT controla el cluster número 40 del disco (que a su vez corresponderá a unos determinados sectores consecutivos del disco). </a:t>
            </a:r>
            <a:endParaRPr lang="es-ES" sz="2400" b="1" dirty="0">
              <a:effectLst>
                <a:glow rad="63500">
                  <a:schemeClr val="accent5">
                    <a:satMod val="175000"/>
                    <a:alpha val="40000"/>
                  </a:schemeClr>
                </a:glow>
              </a:effectLst>
              <a:latin typeface="Calisto MT" pitchFamily="18" charset="0"/>
            </a:endParaRPr>
          </a:p>
        </p:txBody>
      </p:sp>
      <p:pic>
        <p:nvPicPr>
          <p:cNvPr id="3" name="Picture 4" descr="http://www.gifs10.com/imagenes/gifs-estrellas.gif"/>
          <p:cNvPicPr>
            <a:picLocks noChangeAspect="1" noChangeArrowheads="1" noCrop="1"/>
          </p:cNvPicPr>
          <p:nvPr/>
        </p:nvPicPr>
        <p:blipFill>
          <a:blip r:embed="rId2" cstate="print"/>
          <a:srcRect/>
          <a:stretch>
            <a:fillRect/>
          </a:stretch>
        </p:blipFill>
        <p:spPr bwMode="auto">
          <a:xfrm>
            <a:off x="6143636" y="285728"/>
            <a:ext cx="2476485" cy="1857364"/>
          </a:xfrm>
          <a:prstGeom prst="rect">
            <a:avLst/>
          </a:prstGeom>
          <a:noFill/>
        </p:spPr>
      </p:pic>
    </p:spTree>
  </p:cSld>
  <p:clrMapOvr>
    <a:masterClrMapping/>
  </p:clrMapOvr>
  <p:transition advClick="0" advTm="19000">
    <p:strip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571480"/>
            <a:ext cx="7715304" cy="1785104"/>
          </a:xfrm>
          <a:prstGeom prst="rect">
            <a:avLst/>
          </a:prstGeom>
        </p:spPr>
        <p:txBody>
          <a:bodyPr wrap="square">
            <a:spAutoFit/>
          </a:bodyPr>
          <a:lstStyle/>
          <a:p>
            <a:r>
              <a:rPr lang="es-MX" sz="2800" dirty="0" smtClean="0">
                <a:solidFill>
                  <a:srgbClr val="92D050"/>
                </a:solidFill>
              </a:rPr>
              <a:t>Cada elemento de la FAT tiene uno de los tres valores siguientes:</a:t>
            </a:r>
          </a:p>
          <a:p>
            <a:endParaRPr lang="es-MX" dirty="0" smtClean="0">
              <a:solidFill>
                <a:srgbClr val="92D050"/>
              </a:solidFill>
            </a:endParaRPr>
          </a:p>
          <a:p>
            <a:endParaRPr lang="es-MX" dirty="0" smtClean="0">
              <a:solidFill>
                <a:srgbClr val="92D050"/>
              </a:solidFill>
            </a:endParaRPr>
          </a:p>
          <a:p>
            <a:endParaRPr lang="es-ES" dirty="0" smtClean="0">
              <a:solidFill>
                <a:srgbClr val="92D050"/>
              </a:solidFill>
            </a:endParaRPr>
          </a:p>
        </p:txBody>
      </p:sp>
      <p:sp>
        <p:nvSpPr>
          <p:cNvPr id="24578" name="Rectangle 2"/>
          <p:cNvSpPr>
            <a:spLocks noChangeArrowheads="1"/>
          </p:cNvSpPr>
          <p:nvPr/>
        </p:nvSpPr>
        <p:spPr bwMode="auto">
          <a:xfrm>
            <a:off x="336204" y="2285992"/>
            <a:ext cx="8807796"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Una marca especial (el valor 0) para indicar que se trata de un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cluster libre; es decir, que los sectores gobernados por ese cluster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no tienen datos.</a:t>
            </a:r>
          </a:p>
          <a:p>
            <a:pPr marL="0" marR="0" lvl="0" indent="0" algn="l" defTabSz="914400" rtl="0" eaLnBrk="1" fontAlgn="base" latinLnBrk="0" hangingPunct="1">
              <a:lnSpc>
                <a:spcPct val="100000"/>
              </a:lnSpc>
              <a:spcBef>
                <a:spcPct val="0"/>
              </a:spcBef>
              <a:spcAft>
                <a:spcPct val="0"/>
              </a:spcAft>
              <a:buClrTx/>
              <a:buSzTx/>
              <a:buFontTx/>
              <a:buNone/>
              <a:tabLst/>
            </a:pPr>
            <a:endParaRPr lang="es-MX" sz="2000" dirty="0" smtClean="0">
              <a:latin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endParaRPr>
          </a:p>
        </p:txBody>
      </p:sp>
      <p:sp>
        <p:nvSpPr>
          <p:cNvPr id="24579" name="Rectangle 3"/>
          <p:cNvSpPr>
            <a:spLocks noChangeArrowheads="1"/>
          </p:cNvSpPr>
          <p:nvPr/>
        </p:nvSpPr>
        <p:spPr bwMode="auto">
          <a:xfrm>
            <a:off x="138971" y="4071942"/>
            <a:ext cx="9005029"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s-MX" sz="2000" b="0" i="0" u="none" strike="noStrike" cap="none" normalizeH="0" baseline="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Una marca especial para indicar que se trata del último cluster de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un archivo; es decir, que los sectores de ese cluster almacenan la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parte final del archivo.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12000">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rot="21429719">
            <a:off x="1000100" y="1714488"/>
            <a:ext cx="7572428" cy="4185761"/>
          </a:xfrm>
          <a:prstGeom prst="rect">
            <a:avLst/>
          </a:prstGeom>
          <a:solidFill>
            <a:srgbClr val="FF9933"/>
          </a:solidFill>
          <a:ln w="57150">
            <a:solidFill>
              <a:srgbClr val="FF0066"/>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s-MX" sz="4000" dirty="0" smtClean="0">
                <a:ln>
                  <a:solidFill>
                    <a:srgbClr val="00B0F0"/>
                  </a:solidFill>
                </a:ln>
                <a:solidFill>
                  <a:schemeClr val="bg1"/>
                </a:solidFill>
                <a:effectLst>
                  <a:glow rad="228600">
                    <a:schemeClr val="accent4">
                      <a:satMod val="175000"/>
                      <a:alpha val="40000"/>
                    </a:schemeClr>
                  </a:glow>
                </a:effectLst>
                <a:latin typeface="Jokerman" pitchFamily="82" charset="0"/>
              </a:rPr>
              <a:t>PROFESOR:</a:t>
            </a:r>
          </a:p>
          <a:p>
            <a:pPr algn="ctr"/>
            <a:endParaRPr lang="es-MX" sz="4000" dirty="0" smtClean="0">
              <a:latin typeface="Jokerman" pitchFamily="82" charset="0"/>
            </a:endParaRPr>
          </a:p>
          <a:p>
            <a:pPr algn="ctr"/>
            <a:r>
              <a:rPr lang="es-MX" sz="4000" dirty="0" smtClean="0">
                <a:ln>
                  <a:solidFill>
                    <a:srgbClr val="7030A0"/>
                  </a:solidFill>
                </a:ln>
                <a:solidFill>
                  <a:srgbClr val="00B050"/>
                </a:solidFill>
                <a:effectLst>
                  <a:glow rad="228600">
                    <a:schemeClr val="accent3">
                      <a:satMod val="175000"/>
                      <a:alpha val="40000"/>
                    </a:schemeClr>
                  </a:glow>
                </a:effectLst>
                <a:latin typeface="Jokerman" pitchFamily="82" charset="0"/>
              </a:rPr>
              <a:t>ALEJANDRO  LOPEZ  REYES </a:t>
            </a:r>
          </a:p>
          <a:p>
            <a:pPr algn="ctr"/>
            <a:endParaRPr lang="es-MX" sz="4000" dirty="0" smtClean="0">
              <a:latin typeface="Jokerman" pitchFamily="82" charset="0"/>
            </a:endParaRPr>
          </a:p>
          <a:p>
            <a:pPr algn="ctr"/>
            <a:endParaRPr lang="es-MX" sz="4000" dirty="0" smtClean="0">
              <a:latin typeface="Jokerman" pitchFamily="82" charset="0"/>
            </a:endParaRPr>
          </a:p>
          <a:p>
            <a:pPr algn="ctr"/>
            <a:r>
              <a:rPr lang="es-MX" sz="6600" dirty="0" smtClean="0">
                <a:ln>
                  <a:solidFill>
                    <a:srgbClr val="CCFF66"/>
                  </a:solidFill>
                </a:ln>
                <a:solidFill>
                  <a:srgbClr val="CC3399"/>
                </a:solidFill>
                <a:effectLst>
                  <a:glow rad="228600">
                    <a:schemeClr val="accent2">
                      <a:satMod val="175000"/>
                      <a:alpha val="40000"/>
                    </a:schemeClr>
                  </a:glow>
                </a:effectLst>
                <a:latin typeface="Jokerman" pitchFamily="82" charset="0"/>
              </a:rPr>
              <a:t>302</a:t>
            </a:r>
            <a:endParaRPr lang="es-ES" sz="6600" dirty="0">
              <a:ln>
                <a:solidFill>
                  <a:srgbClr val="CCFF66"/>
                </a:solidFill>
              </a:ln>
              <a:solidFill>
                <a:srgbClr val="CC3399"/>
              </a:solidFill>
              <a:effectLst>
                <a:glow rad="228600">
                  <a:schemeClr val="accent2">
                    <a:satMod val="175000"/>
                    <a:alpha val="40000"/>
                  </a:schemeClr>
                </a:glow>
              </a:effectLst>
              <a:latin typeface="Jokerman" pitchFamily="82" charset="0"/>
            </a:endParaRPr>
          </a:p>
        </p:txBody>
      </p:sp>
      <p:pic>
        <p:nvPicPr>
          <p:cNvPr id="3" name="Picture 4" descr="http://www.gifs10.com/imagenes/gifs-estrellas.gif"/>
          <p:cNvPicPr>
            <a:picLocks noChangeAspect="1" noChangeArrowheads="1" noCrop="1"/>
          </p:cNvPicPr>
          <p:nvPr/>
        </p:nvPicPr>
        <p:blipFill>
          <a:blip r:embed="rId2" cstate="print"/>
          <a:srcRect/>
          <a:stretch>
            <a:fillRect/>
          </a:stretch>
        </p:blipFill>
        <p:spPr bwMode="auto">
          <a:xfrm rot="3547811">
            <a:off x="500034" y="4286232"/>
            <a:ext cx="3429024" cy="2571768"/>
          </a:xfrm>
          <a:prstGeom prst="rect">
            <a:avLst/>
          </a:prstGeom>
          <a:noFill/>
        </p:spPr>
      </p:pic>
    </p:spTree>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0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857232"/>
            <a:ext cx="8702382" cy="378565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kumimoji="0" lang="es-MX" sz="2000" b="0" i="0" u="none" strike="noStrike" cap="none" normalizeH="0" baseline="0" dirty="0" smtClean="0">
              <a:ln>
                <a:noFill/>
              </a:ln>
              <a:solidFill>
                <a:schemeClr val="tx1"/>
              </a:solidFill>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endParaRPr lang="es-MX" sz="200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Cualquier otro número se interpreta como el cluster siguiente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del archivo. </a:t>
            </a:r>
          </a:p>
          <a:p>
            <a:pPr marL="0" marR="0" lvl="0" indent="0" algn="ctr" defTabSz="914400" rtl="0" eaLnBrk="1" fontAlgn="base" latinLnBrk="0" hangingPunct="1">
              <a:lnSpc>
                <a:spcPct val="100000"/>
              </a:lnSpc>
              <a:spcBef>
                <a:spcPct val="0"/>
              </a:spcBef>
              <a:spcAft>
                <a:spcPct val="0"/>
              </a:spcAft>
              <a:buClrTx/>
              <a:buSzTx/>
              <a:buFontTx/>
              <a:buNone/>
              <a:tabLst/>
            </a:pPr>
            <a:endParaRPr lang="es-MX" sz="200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sz="200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MX" sz="2000" dirty="0" smtClean="0">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Por ejemplo, si el elemento 135 de la FAT tiene el valor 277,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quiere decir que detrás de los sectores del cluster 135, el archivo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Verdana" pitchFamily="34" charset="0"/>
                <a:ea typeface="Times New Roman" pitchFamily="18" charset="0"/>
              </a:rPr>
              <a:t>continúa con los sectores del cluster 277.</a:t>
            </a:r>
            <a:endParaRPr kumimoji="0" lang="es-MX" sz="1800" b="0" i="0" u="none" strike="noStrike" cap="none" normalizeH="0" baseline="0" dirty="0" smtClean="0">
              <a:ln>
                <a:noFill/>
              </a:ln>
              <a:solidFill>
                <a:schemeClr val="accent1">
                  <a:lumMod val="60000"/>
                  <a:lumOff val="40000"/>
                </a:schemeClr>
              </a:solidFill>
              <a:effectLst>
                <a:glow rad="63500">
                  <a:schemeClr val="accent4">
                    <a:satMod val="175000"/>
                    <a:alpha val="40000"/>
                  </a:schemeClr>
                </a:glow>
              </a:effectLst>
              <a:latin typeface="Arial" pitchFamily="34" charset="0"/>
            </a:endParaRPr>
          </a:p>
        </p:txBody>
      </p:sp>
      <p:pic>
        <p:nvPicPr>
          <p:cNvPr id="3" name="Picture 4" descr="Star"/>
          <p:cNvPicPr>
            <a:picLocks noChangeAspect="1" noChangeArrowheads="1" noCrop="1"/>
          </p:cNvPicPr>
          <p:nvPr/>
        </p:nvPicPr>
        <p:blipFill>
          <a:blip r:embed="rId2" cstate="print"/>
          <a:srcRect/>
          <a:stretch>
            <a:fillRect/>
          </a:stretch>
        </p:blipFill>
        <p:spPr bwMode="auto">
          <a:xfrm>
            <a:off x="714348" y="5072074"/>
            <a:ext cx="1512887" cy="1241425"/>
          </a:xfrm>
          <a:prstGeom prst="rect">
            <a:avLst/>
          </a:prstGeom>
          <a:noFill/>
          <a:ln w="9525">
            <a:noFill/>
            <a:miter lim="800000"/>
            <a:headEnd/>
            <a:tailEnd/>
          </a:ln>
        </p:spPr>
      </p:pic>
    </p:spTree>
  </p:cSld>
  <p:clrMapOvr>
    <a:masterClrMapping/>
  </p:clrMapOvr>
  <p:transition advClick="0" advTm="12000">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762000" y="571500"/>
            <a:ext cx="7620000" cy="5715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Line 4"/>
          <p:cNvSpPr>
            <a:spLocks noChangeShapeType="1"/>
          </p:cNvSpPr>
          <p:nvPr/>
        </p:nvSpPr>
        <p:spPr bwMode="auto">
          <a:xfrm flipV="1">
            <a:off x="3886200" y="3886200"/>
            <a:ext cx="1524000" cy="2438400"/>
          </a:xfrm>
          <a:prstGeom prst="line">
            <a:avLst/>
          </a:prstGeom>
          <a:ln>
            <a:solidFill>
              <a:srgbClr val="FFFF00"/>
            </a:solidFill>
            <a:headEnd/>
            <a:tailEnd type="triangle" w="med" len="med"/>
          </a:ln>
        </p:spPr>
        <p:style>
          <a:lnRef idx="3">
            <a:schemeClr val="accent4"/>
          </a:lnRef>
          <a:fillRef idx="0">
            <a:schemeClr val="accent4"/>
          </a:fillRef>
          <a:effectRef idx="2">
            <a:schemeClr val="accent4"/>
          </a:effectRef>
          <a:fontRef idx="minor">
            <a:schemeClr val="tx1"/>
          </a:fontRef>
        </p:style>
        <p:txBody>
          <a:bodyPr wrap="none" anchor="ctr"/>
          <a:lstStyle/>
          <a:p>
            <a:endParaRPr lang="es-MX"/>
          </a:p>
        </p:txBody>
      </p:sp>
      <p:sp>
        <p:nvSpPr>
          <p:cNvPr id="4" name="3 Rectángulo"/>
          <p:cNvSpPr/>
          <p:nvPr/>
        </p:nvSpPr>
        <p:spPr>
          <a:xfrm>
            <a:off x="2500298" y="6273225"/>
            <a:ext cx="1367582" cy="584775"/>
          </a:xfrm>
          <a:prstGeom prst="rect">
            <a:avLst/>
          </a:prstGeom>
          <a:noFill/>
          <a:ln w="57150">
            <a:solidFill>
              <a:srgbClr val="FFFF0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VE" sz="3200" b="1" dirty="0" smtClean="0">
                <a:solidFill>
                  <a:srgbClr val="CC0000"/>
                </a:solidFill>
                <a:latin typeface="Berlin Sans FB Demi" pitchFamily="34" charset="0"/>
              </a:rPr>
              <a:t>FAT</a:t>
            </a:r>
            <a:endParaRPr lang="es-VE" sz="3200" b="1" dirty="0">
              <a:latin typeface="Berlin Sans FB Demi" pitchFamily="34" charset="0"/>
            </a:endParaRPr>
          </a:p>
        </p:txBody>
      </p:sp>
      <p:sp>
        <p:nvSpPr>
          <p:cNvPr id="5" name="4 Rectángulo"/>
          <p:cNvSpPr/>
          <p:nvPr/>
        </p:nvSpPr>
        <p:spPr>
          <a:xfrm>
            <a:off x="3131840" y="764704"/>
            <a:ext cx="2595582" cy="369332"/>
          </a:xfrm>
          <a:prstGeom prst="rect">
            <a:avLst/>
          </a:prstGeom>
        </p:spPr>
        <p:txBody>
          <a:bodyPr wrap="none">
            <a:spAutoFit/>
          </a:bodyPr>
          <a:lstStyle/>
          <a:p>
            <a:r>
              <a:rPr lang="es-VE" b="1" dirty="0" smtClean="0">
                <a:solidFill>
                  <a:srgbClr val="CC0000"/>
                </a:solidFill>
                <a:latin typeface="Arial Narrow" pitchFamily="34" charset="0"/>
              </a:rPr>
              <a:t>S.O. formateando un disco</a:t>
            </a:r>
            <a:endParaRPr lang="es-VE" dirty="0">
              <a:latin typeface="Arial Narrow" pitchFamily="34" charset="0"/>
            </a:endParaRPr>
          </a:p>
        </p:txBody>
      </p:sp>
      <p:sp>
        <p:nvSpPr>
          <p:cNvPr id="6" name="5 CuadroTexto"/>
          <p:cNvSpPr txBox="1"/>
          <p:nvPr/>
        </p:nvSpPr>
        <p:spPr>
          <a:xfrm>
            <a:off x="0" y="571480"/>
            <a:ext cx="3786182" cy="584775"/>
          </a:xfrm>
          <a:prstGeom prst="rect">
            <a:avLst/>
          </a:prstGeom>
          <a:noFill/>
        </p:spPr>
        <p:txBody>
          <a:bodyPr wrap="square" rtlCol="0">
            <a:spAutoFit/>
          </a:bodyPr>
          <a:lstStyle/>
          <a:p>
            <a:r>
              <a:rPr lang="es-MX" sz="3200" dirty="0" smtClean="0">
                <a:ln>
                  <a:solidFill>
                    <a:schemeClr val="accent2">
                      <a:lumMod val="75000"/>
                    </a:schemeClr>
                  </a:solidFill>
                </a:ln>
                <a:solidFill>
                  <a:srgbClr val="7030A0"/>
                </a:solidFill>
                <a:latin typeface="Snap ITC" pitchFamily="82" charset="0"/>
                <a:hlinkClick r:id="rId3" action="ppaction://hlinksldjump"/>
              </a:rPr>
              <a:t>MENU</a:t>
            </a:r>
            <a:endParaRPr lang="es-ES" sz="3200" dirty="0">
              <a:ln>
                <a:solidFill>
                  <a:schemeClr val="accent2">
                    <a:lumMod val="75000"/>
                  </a:schemeClr>
                </a:solidFill>
              </a:ln>
              <a:solidFill>
                <a:srgbClr val="7030A0"/>
              </a:solidFill>
              <a:latin typeface="Snap ITC" pitchFamily="82" charset="0"/>
            </a:endParaRPr>
          </a:p>
        </p:txBody>
      </p:sp>
    </p:spTree>
  </p:cSld>
  <p:clrMapOvr>
    <a:masterClrMapping/>
  </p:clrMapOvr>
  <p:transition advTm="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20" y="642918"/>
            <a:ext cx="8572528" cy="5324535"/>
          </a:xfrm>
          <a:prstGeom prst="rect">
            <a:avLst/>
          </a:prstGeom>
          <a:solidFill>
            <a:schemeClr val="bg2">
              <a:lumMod val="75000"/>
            </a:schemeClr>
          </a:solidFill>
          <a:ln w="12700">
            <a:solidFill>
              <a:schemeClr val="accent2">
                <a:lumMod val="75000"/>
              </a:schemeClr>
            </a:solidFill>
            <a:prstDash val="solid"/>
          </a:ln>
          <a:effectLst>
            <a:glow rad="228600">
              <a:schemeClr val="accent3">
                <a:satMod val="175000"/>
                <a:alpha val="40000"/>
              </a:schemeClr>
            </a:glow>
            <a:outerShdw blurRad="50800" dist="50800" dir="5400000" algn="ctr" rotWithShape="0">
              <a:schemeClr val="tx1"/>
            </a:outerShdw>
          </a:effectLst>
        </p:spPr>
        <p:txBody>
          <a:bodyPr wrap="square" rtlCol="0">
            <a:spAutoFit/>
          </a:bodyPr>
          <a:lstStyle/>
          <a:p>
            <a:r>
              <a:rPr lang="es-MX" sz="3200" dirty="0" smtClean="0">
                <a:ln>
                  <a:solidFill>
                    <a:schemeClr val="accent4">
                      <a:lumMod val="75000"/>
                    </a:schemeClr>
                  </a:solidFill>
                </a:ln>
                <a:solidFill>
                  <a:srgbClr val="3399FF"/>
                </a:solidFill>
                <a:effectLst>
                  <a:glow rad="228600">
                    <a:schemeClr val="accent4">
                      <a:satMod val="175000"/>
                      <a:alpha val="40000"/>
                    </a:schemeClr>
                  </a:glow>
                </a:effectLst>
                <a:latin typeface="Jokerman" pitchFamily="82" charset="0"/>
              </a:rPr>
              <a:t>ELABORADO POR:</a:t>
            </a:r>
          </a:p>
          <a:p>
            <a:endParaRPr lang="es-MX" sz="2800" dirty="0" smtClean="0">
              <a:latin typeface="Jokerman" pitchFamily="82" charset="0"/>
            </a:endParaRPr>
          </a:p>
          <a:p>
            <a:pPr>
              <a:buBlip>
                <a:blip r:embed="rId2"/>
              </a:buBlip>
            </a:pPr>
            <a:endParaRPr lang="es-MX" sz="2800" dirty="0" smtClean="0">
              <a:ln>
                <a:solidFill>
                  <a:srgbClr val="FF0066"/>
                </a:solidFill>
              </a:ln>
              <a:solidFill>
                <a:srgbClr val="FFFF00"/>
              </a:solidFill>
              <a:latin typeface="Jokerman" pitchFamily="82" charset="0"/>
            </a:endParaRPr>
          </a:p>
          <a:p>
            <a:pPr>
              <a:buBlip>
                <a:blip r:embed="rId2"/>
              </a:buBlip>
            </a:pPr>
            <a:r>
              <a:rPr lang="es-MX" sz="2800" dirty="0" smtClean="0">
                <a:ln>
                  <a:solidFill>
                    <a:srgbClr val="FF0066"/>
                  </a:solidFill>
                </a:ln>
                <a:solidFill>
                  <a:srgbClr val="FFFF00"/>
                </a:solidFill>
                <a:effectLst>
                  <a:glow rad="139700">
                    <a:schemeClr val="accent4">
                      <a:satMod val="175000"/>
                      <a:alpha val="40000"/>
                    </a:schemeClr>
                  </a:glow>
                </a:effectLst>
                <a:latin typeface="Jokerman" pitchFamily="82" charset="0"/>
              </a:rPr>
              <a:t>VIRIDIANA SERRANO CASTRO</a:t>
            </a:r>
          </a:p>
          <a:p>
            <a:pPr>
              <a:buBlip>
                <a:blip r:embed="rId2"/>
              </a:buBlip>
            </a:pPr>
            <a:endParaRPr lang="es-MX" sz="2800" dirty="0" smtClean="0">
              <a:ln>
                <a:solidFill>
                  <a:srgbClr val="7030A0"/>
                </a:solidFill>
              </a:ln>
              <a:solidFill>
                <a:srgbClr val="FF0066"/>
              </a:solidFill>
              <a:effectLst>
                <a:glow rad="63500">
                  <a:schemeClr val="accent4">
                    <a:satMod val="175000"/>
                    <a:alpha val="40000"/>
                  </a:schemeClr>
                </a:glow>
              </a:effectLst>
              <a:latin typeface="Jokerman" pitchFamily="82" charset="0"/>
            </a:endParaRPr>
          </a:p>
          <a:p>
            <a:pPr>
              <a:buBlip>
                <a:blip r:embed="rId2"/>
              </a:buBlip>
            </a:pPr>
            <a:r>
              <a:rPr lang="es-MX" sz="2800" dirty="0" smtClean="0">
                <a:ln>
                  <a:solidFill>
                    <a:srgbClr val="FF9933"/>
                  </a:solidFill>
                </a:ln>
                <a:solidFill>
                  <a:srgbClr val="9900CC"/>
                </a:solidFill>
                <a:effectLst>
                  <a:glow rad="139700">
                    <a:schemeClr val="accent5">
                      <a:satMod val="175000"/>
                      <a:alpha val="40000"/>
                    </a:schemeClr>
                  </a:glow>
                </a:effectLst>
                <a:latin typeface="Jokerman" pitchFamily="82" charset="0"/>
              </a:rPr>
              <a:t>VERONICA BELEN HERNANDEZ CASTAÑEDA</a:t>
            </a:r>
          </a:p>
          <a:p>
            <a:pPr>
              <a:buBlip>
                <a:blip r:embed="rId2"/>
              </a:buBlip>
            </a:pPr>
            <a:endParaRPr lang="es-MX" sz="2800" dirty="0" smtClean="0">
              <a:ln>
                <a:solidFill>
                  <a:srgbClr val="7030A0"/>
                </a:solidFill>
              </a:ln>
              <a:solidFill>
                <a:srgbClr val="FF0066"/>
              </a:solidFill>
              <a:effectLst>
                <a:glow rad="63500">
                  <a:schemeClr val="accent4">
                    <a:satMod val="175000"/>
                    <a:alpha val="40000"/>
                  </a:schemeClr>
                </a:glow>
              </a:effectLst>
              <a:latin typeface="Jokerman" pitchFamily="82" charset="0"/>
            </a:endParaRPr>
          </a:p>
          <a:p>
            <a:pPr>
              <a:buBlip>
                <a:blip r:embed="rId2"/>
              </a:buBlip>
            </a:pPr>
            <a:r>
              <a:rPr lang="es-MX" sz="2800" dirty="0" smtClean="0">
                <a:ln>
                  <a:solidFill>
                    <a:srgbClr val="FF9999"/>
                  </a:solidFill>
                </a:ln>
                <a:solidFill>
                  <a:srgbClr val="3399FF"/>
                </a:solidFill>
                <a:effectLst>
                  <a:glow rad="139700">
                    <a:schemeClr val="accent6">
                      <a:satMod val="175000"/>
                      <a:alpha val="40000"/>
                    </a:schemeClr>
                  </a:glow>
                </a:effectLst>
                <a:latin typeface="Jokerman" pitchFamily="82" charset="0"/>
              </a:rPr>
              <a:t>TERESA RAMIREZ BELLO</a:t>
            </a:r>
          </a:p>
          <a:p>
            <a:pPr>
              <a:buBlip>
                <a:blip r:embed="rId2"/>
              </a:buBlip>
            </a:pPr>
            <a:endParaRPr lang="es-MX" sz="2800" dirty="0" smtClean="0">
              <a:ln>
                <a:solidFill>
                  <a:srgbClr val="7030A0"/>
                </a:solidFill>
              </a:ln>
              <a:solidFill>
                <a:srgbClr val="FF0066"/>
              </a:solidFill>
              <a:effectLst>
                <a:glow rad="101600">
                  <a:schemeClr val="accent3">
                    <a:satMod val="175000"/>
                    <a:alpha val="40000"/>
                  </a:schemeClr>
                </a:glow>
              </a:effectLst>
              <a:latin typeface="Jokerman" pitchFamily="82" charset="0"/>
            </a:endParaRPr>
          </a:p>
          <a:p>
            <a:pPr>
              <a:buBlip>
                <a:blip r:embed="rId2"/>
              </a:buBlip>
            </a:pPr>
            <a:r>
              <a:rPr lang="es-MX" sz="2800" dirty="0" smtClean="0">
                <a:ln>
                  <a:solidFill>
                    <a:srgbClr val="FF9933"/>
                  </a:solidFill>
                </a:ln>
                <a:solidFill>
                  <a:srgbClr val="CCFF66"/>
                </a:solidFill>
                <a:effectLst>
                  <a:glow rad="139700">
                    <a:schemeClr val="accent3">
                      <a:satMod val="175000"/>
                      <a:alpha val="40000"/>
                    </a:schemeClr>
                  </a:glow>
                </a:effectLst>
                <a:latin typeface="Jokerman" pitchFamily="82" charset="0"/>
              </a:rPr>
              <a:t>REYNA AMRLENE  BALDERAS VELASQUEZ</a:t>
            </a:r>
          </a:p>
          <a:p>
            <a:pPr>
              <a:buBlip>
                <a:blip r:embed="rId2"/>
              </a:buBlip>
            </a:pPr>
            <a:endParaRPr lang="es-MX" sz="2800" dirty="0" smtClean="0">
              <a:ln>
                <a:solidFill>
                  <a:srgbClr val="7030A0"/>
                </a:solidFill>
              </a:ln>
              <a:solidFill>
                <a:srgbClr val="FF0066"/>
              </a:solidFill>
              <a:effectLst>
                <a:glow rad="101600">
                  <a:schemeClr val="accent6">
                    <a:satMod val="175000"/>
                    <a:alpha val="40000"/>
                  </a:schemeClr>
                </a:glow>
              </a:effectLst>
              <a:latin typeface="Jokerman" pitchFamily="82" charset="0"/>
            </a:endParaRPr>
          </a:p>
          <a:p>
            <a:pPr>
              <a:buBlip>
                <a:blip r:embed="rId2"/>
              </a:buBlip>
            </a:pPr>
            <a:r>
              <a:rPr lang="es-MX" sz="2800" dirty="0" smtClean="0">
                <a:ln>
                  <a:solidFill>
                    <a:srgbClr val="CC3399"/>
                  </a:solidFill>
                </a:ln>
                <a:solidFill>
                  <a:srgbClr val="66FF33"/>
                </a:solidFill>
                <a:effectLst>
                  <a:glow rad="139700">
                    <a:schemeClr val="accent6">
                      <a:satMod val="175000"/>
                      <a:alpha val="40000"/>
                    </a:schemeClr>
                  </a:glow>
                </a:effectLst>
                <a:latin typeface="Jokerman" pitchFamily="82" charset="0"/>
              </a:rPr>
              <a:t>KARINA ELIZABETH ORTIZ GARCIA </a:t>
            </a:r>
            <a:endParaRPr lang="es-ES" sz="2800" dirty="0">
              <a:ln>
                <a:solidFill>
                  <a:srgbClr val="CC3399"/>
                </a:solidFill>
              </a:ln>
              <a:solidFill>
                <a:srgbClr val="66FF33"/>
              </a:solidFill>
              <a:effectLst>
                <a:glow rad="139700">
                  <a:schemeClr val="accent6">
                    <a:satMod val="175000"/>
                    <a:alpha val="40000"/>
                  </a:schemeClr>
                </a:glow>
              </a:effectLst>
              <a:latin typeface="Jokerman" pitchFamily="82" charset="0"/>
            </a:endParaRPr>
          </a:p>
        </p:txBody>
      </p:sp>
      <p:pic>
        <p:nvPicPr>
          <p:cNvPr id="3" name="Picture 4" descr="FILA D STAR"/>
          <p:cNvPicPr>
            <a:picLocks noChangeAspect="1" noChangeArrowheads="1" noCrop="1"/>
          </p:cNvPicPr>
          <p:nvPr/>
        </p:nvPicPr>
        <p:blipFill>
          <a:blip r:embed="rId3" cstate="print"/>
          <a:srcRect/>
          <a:stretch>
            <a:fillRect/>
          </a:stretch>
        </p:blipFill>
        <p:spPr bwMode="auto">
          <a:xfrm>
            <a:off x="6286512" y="-1214470"/>
            <a:ext cx="2376487" cy="3960812"/>
          </a:xfrm>
          <a:prstGeom prst="rect">
            <a:avLst/>
          </a:prstGeom>
          <a:noFill/>
          <a:ln w="9525">
            <a:noFill/>
            <a:miter lim="800000"/>
            <a:headEnd/>
            <a:tailEnd/>
          </a:ln>
          <a:effectLst/>
        </p:spPr>
      </p:pic>
      <p:pic>
        <p:nvPicPr>
          <p:cNvPr id="4" name="Picture 4" descr="Star"/>
          <p:cNvPicPr>
            <a:picLocks noChangeAspect="1" noChangeArrowheads="1" noCrop="1"/>
          </p:cNvPicPr>
          <p:nvPr/>
        </p:nvPicPr>
        <p:blipFill>
          <a:blip r:embed="rId4" cstate="print"/>
          <a:srcRect/>
          <a:stretch>
            <a:fillRect/>
          </a:stretch>
        </p:blipFill>
        <p:spPr bwMode="auto">
          <a:xfrm>
            <a:off x="7143768" y="5072074"/>
            <a:ext cx="1512887" cy="1241425"/>
          </a:xfrm>
          <a:prstGeom prst="rect">
            <a:avLst/>
          </a:prstGeom>
          <a:noFill/>
          <a:ln w="9525">
            <a:noFill/>
            <a:miter lim="800000"/>
            <a:headEnd/>
            <a:tailEnd/>
          </a:ln>
        </p:spPr>
      </p:pic>
      <p:sp>
        <p:nvSpPr>
          <p:cNvPr id="5" name="4 CuadroTexto"/>
          <p:cNvSpPr txBox="1"/>
          <p:nvPr/>
        </p:nvSpPr>
        <p:spPr>
          <a:xfrm>
            <a:off x="357158" y="6396335"/>
            <a:ext cx="1643074" cy="461665"/>
          </a:xfrm>
          <a:prstGeom prst="rect">
            <a:avLst/>
          </a:prstGeom>
          <a:noFill/>
        </p:spPr>
        <p:txBody>
          <a:bodyPr wrap="square" rtlCol="0">
            <a:spAutoFit/>
          </a:bodyPr>
          <a:lstStyle/>
          <a:p>
            <a:r>
              <a:rPr lang="es-MX" sz="2400" dirty="0" smtClean="0">
                <a:ln>
                  <a:solidFill>
                    <a:srgbClr val="00B050"/>
                  </a:solidFill>
                </a:ln>
                <a:solidFill>
                  <a:srgbClr val="FFFFFF"/>
                </a:solidFill>
                <a:effectLst>
                  <a:glow rad="228600">
                    <a:schemeClr val="accent2">
                      <a:satMod val="175000"/>
                      <a:alpha val="40000"/>
                    </a:schemeClr>
                  </a:glow>
                </a:effectLst>
                <a:latin typeface="Ravie" pitchFamily="82" charset="0"/>
                <a:hlinkClick r:id="rId5" action="ppaction://hlinksldjump"/>
              </a:rPr>
              <a:t>MENU</a:t>
            </a:r>
            <a:endParaRPr lang="es-ES" sz="2400" dirty="0">
              <a:ln>
                <a:solidFill>
                  <a:srgbClr val="00B050"/>
                </a:solidFill>
              </a:ln>
              <a:solidFill>
                <a:srgbClr val="FFFFFF"/>
              </a:solidFill>
              <a:effectLst>
                <a:glow rad="228600">
                  <a:schemeClr val="accent2">
                    <a:satMod val="175000"/>
                    <a:alpha val="40000"/>
                  </a:schemeClr>
                </a:glow>
              </a:effectLst>
              <a:latin typeface="Ravie" pitchFamily="82" charset="0"/>
            </a:endParaRPr>
          </a:p>
        </p:txBody>
      </p:sp>
    </p:spTree>
  </p:cSld>
  <p:clrMapOvr>
    <a:masterClrMapping/>
  </p:clrMapOvr>
  <p:transition spd="slow" advClick="0" advTm="8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fill="hold" grpId="0" nodeType="withEffect">
                                  <p:stCondLst>
                                    <p:cond delay="0"/>
                                  </p:stCondLst>
                                  <p:childTnLst>
                                    <p:animClr clrSpc="hsl">
                                      <p:cBhvr override="childStyle">
                                        <p:cTn id="6" dur="2000" fill="hold"/>
                                        <p:tgtEl>
                                          <p:spTgt spid="2"/>
                                        </p:tgtEl>
                                        <p:attrNameLst>
                                          <p:attrName>style.color</p:attrName>
                                        </p:attrNameLst>
                                      </p:cBhvr>
                                      <p:by>
                                        <p:hsl h="10842353" s="0" l="0"/>
                                      </p:by>
                                    </p:animClr>
                                    <p:animClr clrSpc="hsl">
                                      <p:cBhvr>
                                        <p:cTn id="7" dur="2000" fill="hold"/>
                                        <p:tgtEl>
                                          <p:spTgt spid="2"/>
                                        </p:tgtEl>
                                        <p:attrNameLst>
                                          <p:attrName>fillcolor</p:attrName>
                                        </p:attrNameLst>
                                      </p:cBhvr>
                                      <p:by>
                                        <p:hsl h="10842353" s="0" l="0"/>
                                      </p:by>
                                    </p:animClr>
                                    <p:animClr clrSpc="hsl">
                                      <p:cBhvr>
                                        <p:cTn id="8" dur="2000" fill="hold"/>
                                        <p:tgtEl>
                                          <p:spTgt spid="2"/>
                                        </p:tgtEl>
                                        <p:attrNameLst>
                                          <p:attrName>stroke.color</p:attrName>
                                        </p:attrNameLst>
                                      </p:cBhvr>
                                      <p:by>
                                        <p:hsl h="10842353" s="0" l="0"/>
                                      </p:by>
                                    </p:animClr>
                                    <p:set>
                                      <p:cBhvr>
                                        <p:cTn id="9" dur="2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api.ning.com/files/EfYDlLeAbQ-m6sXwMkj-B4K0BDxw4U4q5nV4hQAvwjA_/2gracias7uxvl0en1lj2.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a:effectLst>
            <a:glow rad="101600">
              <a:schemeClr val="accent4">
                <a:satMod val="175000"/>
                <a:alpha val="40000"/>
              </a:schemeClr>
            </a:glow>
          </a:effectLst>
        </p:spPr>
      </p:pic>
    </p:spTree>
  </p:cSld>
  <p:clrMapOvr>
    <a:masterClrMapping/>
  </p:clrMapOvr>
  <p:transition advTm="8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nodeType="withEffect">
                                  <p:stCondLst>
                                    <p:cond delay="0"/>
                                  </p:stCondLst>
                                  <p:childTnLst>
                                    <p:animClr clrSpc="hsl">
                                      <p:cBhvr override="childStyle">
                                        <p:cTn id="6" dur="500" fill="hold"/>
                                        <p:tgtEl>
                                          <p:spTgt spid="3"/>
                                        </p:tgtEl>
                                        <p:attrNameLst>
                                          <p:attrName>style.color</p:attrName>
                                        </p:attrNameLst>
                                      </p:cBhvr>
                                      <p:by>
                                        <p:hsl h="0" s="-12549" l="-25098"/>
                                      </p:by>
                                    </p:animClr>
                                    <p:animClr clrSpc="hsl">
                                      <p:cBhvr>
                                        <p:cTn id="7" dur="500" fill="hold"/>
                                        <p:tgtEl>
                                          <p:spTgt spid="3"/>
                                        </p:tgtEl>
                                        <p:attrNameLst>
                                          <p:attrName>fillcolor</p:attrName>
                                        </p:attrNameLst>
                                      </p:cBhvr>
                                      <p:by>
                                        <p:hsl h="0" s="-12549" l="-25098"/>
                                      </p:by>
                                    </p:animClr>
                                    <p:animClr clrSpc="hsl">
                                      <p:cBhvr>
                                        <p:cTn id="8" dur="500" fill="hold"/>
                                        <p:tgtEl>
                                          <p:spTgt spid="3"/>
                                        </p:tgtEl>
                                        <p:attrNameLst>
                                          <p:attrName>stroke.color</p:attrName>
                                        </p:attrNameLst>
                                      </p:cBhvr>
                                      <p:by>
                                        <p:hsl h="0" s="-12549" l="-25098"/>
                                      </p:by>
                                    </p:animClr>
                                    <p:set>
                                      <p:cBhvr>
                                        <p:cTn id="9"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rot="20460862">
            <a:off x="675915" y="1480778"/>
            <a:ext cx="7855081" cy="1200329"/>
          </a:xfrm>
          <a:prstGeom prst="rect">
            <a:avLst/>
          </a:prstGeom>
          <a:solidFill>
            <a:srgbClr val="FF3399"/>
          </a:solidFill>
          <a:effectLst>
            <a:innerShdw blurRad="63500" dist="50800" dir="13500000">
              <a:prstClr val="black">
                <a:alpha val="50000"/>
              </a:prstClr>
            </a:innerShdw>
            <a:reflection blurRad="6350" stA="50000" endA="295" endPos="92000" dist="101600" dir="5400000" sy="-100000" algn="bl" rotWithShape="0"/>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3600" dirty="0" smtClean="0">
                <a:ln>
                  <a:solidFill>
                    <a:srgbClr val="92D050"/>
                  </a:solidFill>
                </a:ln>
                <a:solidFill>
                  <a:srgbClr val="7030A0"/>
                </a:solidFill>
                <a:effectLst>
                  <a:glow rad="228600">
                    <a:schemeClr val="accent4">
                      <a:satMod val="175000"/>
                      <a:alpha val="40000"/>
                    </a:schemeClr>
                  </a:glow>
                </a:effectLst>
                <a:latin typeface="Snap ITC" pitchFamily="82" charset="0"/>
              </a:rPr>
              <a:t>FUNCIONES DEL SISTEMA OPERATIVO </a:t>
            </a:r>
            <a:endParaRPr lang="es-ES" sz="3600" dirty="0">
              <a:ln>
                <a:solidFill>
                  <a:srgbClr val="92D050"/>
                </a:solidFill>
              </a:ln>
              <a:solidFill>
                <a:srgbClr val="7030A0"/>
              </a:solidFill>
              <a:effectLst>
                <a:glow rad="228600">
                  <a:schemeClr val="accent4">
                    <a:satMod val="175000"/>
                    <a:alpha val="40000"/>
                  </a:schemeClr>
                </a:glow>
              </a:effectLst>
              <a:latin typeface="Snap ITC" pitchFamily="82" charset="0"/>
            </a:endParaRPr>
          </a:p>
        </p:txBody>
      </p:sp>
      <p:pic>
        <p:nvPicPr>
          <p:cNvPr id="5" name="Picture 4" descr="http://www.gifs10.com/imagenes/gifs-estrellas.gif"/>
          <p:cNvPicPr>
            <a:picLocks noChangeAspect="1" noChangeArrowheads="1" noCrop="1"/>
          </p:cNvPicPr>
          <p:nvPr/>
        </p:nvPicPr>
        <p:blipFill>
          <a:blip r:embed="rId2" cstate="print"/>
          <a:srcRect/>
          <a:stretch>
            <a:fillRect/>
          </a:stretch>
        </p:blipFill>
        <p:spPr bwMode="auto">
          <a:xfrm>
            <a:off x="4286248" y="1785926"/>
            <a:ext cx="5214942" cy="3911207"/>
          </a:xfrm>
          <a:prstGeom prst="rect">
            <a:avLst/>
          </a:prstGeom>
          <a:noFill/>
        </p:spPr>
      </p:pic>
    </p:spTree>
  </p:cSld>
  <p:clrMapOvr>
    <a:masterClrMapping/>
  </p:clrMapOvr>
  <p:transition advClick="0" advTm="4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4"/>
                                        </p:tgtEl>
                                        <p:attrNameLst>
                                          <p:attrName>ppt_x</p:attrName>
                                          <p:attrName>ppt_y</p:attrName>
                                        </p:attrNameLst>
                                      </p:cBhvr>
                                    </p:animMotion>
                                    <p:animRot by="1500000">
                                      <p:cBhvr>
                                        <p:cTn id="7" dur="250" fill="hold">
                                          <p:stCondLst>
                                            <p:cond delay="0"/>
                                          </p:stCondLst>
                                        </p:cTn>
                                        <p:tgtEl>
                                          <p:spTgt spid="4"/>
                                        </p:tgtEl>
                                        <p:attrNameLst>
                                          <p:attrName>r</p:attrName>
                                        </p:attrNameLst>
                                      </p:cBhvr>
                                    </p:animRot>
                                    <p:animRot by="-1500000">
                                      <p:cBhvr>
                                        <p:cTn id="8" dur="250" fill="hold">
                                          <p:stCondLst>
                                            <p:cond delay="250"/>
                                          </p:stCondLst>
                                        </p:cTn>
                                        <p:tgtEl>
                                          <p:spTgt spid="4"/>
                                        </p:tgtEl>
                                        <p:attrNameLst>
                                          <p:attrName>r</p:attrName>
                                        </p:attrNameLst>
                                      </p:cBhvr>
                                    </p:animRot>
                                    <p:animRot by="-1500000">
                                      <p:cBhvr>
                                        <p:cTn id="9" dur="250" fill="hold">
                                          <p:stCondLst>
                                            <p:cond delay="500"/>
                                          </p:stCondLst>
                                        </p:cTn>
                                        <p:tgtEl>
                                          <p:spTgt spid="4"/>
                                        </p:tgtEl>
                                        <p:attrNameLst>
                                          <p:attrName>r</p:attrName>
                                        </p:attrNameLst>
                                      </p:cBhvr>
                                    </p:animRot>
                                    <p:animRot by="1500000">
                                      <p:cBhvr>
                                        <p:cTn id="10" dur="250" fill="hold">
                                          <p:stCondLst>
                                            <p:cond delay="75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857232"/>
            <a:ext cx="6572296" cy="4985980"/>
          </a:xfrm>
          <a:prstGeom prst="rect">
            <a:avLst/>
          </a:prstGeom>
          <a:noFill/>
          <a:effectLst>
            <a:glow rad="228600">
              <a:schemeClr val="accent6">
                <a:satMod val="175000"/>
                <a:alpha val="40000"/>
              </a:schemeClr>
            </a:glow>
          </a:effectLst>
        </p:spPr>
        <p:txBody>
          <a:bodyPr wrap="square" rtlCol="0">
            <a:prstTxWarp prst="textPlain">
              <a:avLst/>
            </a:prstTxWarp>
            <a:spAutoFit/>
          </a:bodyPr>
          <a:lstStyle/>
          <a:p>
            <a:r>
              <a:rPr lang="es-MX" sz="4000" dirty="0" smtClean="0">
                <a:ln>
                  <a:solidFill>
                    <a:srgbClr val="92D050"/>
                  </a:solidFill>
                </a:ln>
                <a:solidFill>
                  <a:schemeClr val="accent1">
                    <a:lumMod val="75000"/>
                  </a:schemeClr>
                </a:solidFill>
                <a:effectLst>
                  <a:glow rad="139700">
                    <a:schemeClr val="accent3">
                      <a:satMod val="175000"/>
                      <a:alpha val="40000"/>
                    </a:schemeClr>
                  </a:glow>
                </a:effectLst>
                <a:latin typeface="Showcard Gothic" pitchFamily="82" charset="0"/>
              </a:rPr>
              <a:t>MENU</a:t>
            </a:r>
          </a:p>
          <a:p>
            <a:endParaRPr lang="es-MX" dirty="0"/>
          </a:p>
          <a:p>
            <a:endParaRPr lang="es-MX" dirty="0" smtClean="0"/>
          </a:p>
          <a:p>
            <a:endParaRPr lang="es-MX" dirty="0"/>
          </a:p>
          <a:p>
            <a:pPr>
              <a:buFont typeface="Century Gothic" pitchFamily="34" charset="0"/>
              <a:buChar char="♫"/>
            </a:pPr>
            <a:r>
              <a:rPr lang="es-MX" sz="2800" dirty="0" smtClean="0">
                <a:ln>
                  <a:solidFill>
                    <a:srgbClr val="FFFF00"/>
                  </a:solidFill>
                </a:ln>
                <a:solidFill>
                  <a:srgbClr val="7030A0"/>
                </a:solidFill>
                <a:effectLst>
                  <a:glow rad="228600">
                    <a:schemeClr val="accent3">
                      <a:satMod val="175000"/>
                      <a:alpha val="40000"/>
                    </a:schemeClr>
                  </a:glow>
                </a:effectLst>
                <a:latin typeface="Showcard Gothic" pitchFamily="82" charset="0"/>
                <a:hlinkClick r:id="rId2" action="ppaction://hlinksldjump"/>
              </a:rPr>
              <a:t>Comunicación</a:t>
            </a:r>
            <a:endParaRPr lang="es-MX" sz="2800" dirty="0" smtClean="0">
              <a:ln>
                <a:solidFill>
                  <a:srgbClr val="FFFF00"/>
                </a:solidFill>
              </a:ln>
              <a:solidFill>
                <a:srgbClr val="7030A0"/>
              </a:solidFill>
              <a:effectLst>
                <a:glow rad="228600">
                  <a:schemeClr val="accent3">
                    <a:satMod val="175000"/>
                    <a:alpha val="40000"/>
                  </a:schemeClr>
                </a:glow>
              </a:effectLst>
              <a:latin typeface="Showcard Gothic" pitchFamily="82" charset="0"/>
            </a:endParaRPr>
          </a:p>
          <a:p>
            <a:endParaRPr lang="es-MX" sz="2800" dirty="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ndParaRPr>
          </a:p>
          <a:p>
            <a:pPr>
              <a:buFont typeface="Century Gothic" pitchFamily="34" charset="0"/>
              <a:buChar char="♫"/>
            </a:pPr>
            <a:r>
              <a:rPr lang="es-MX" sz="2800" dirty="0" smtClean="0">
                <a:ln>
                  <a:solidFill>
                    <a:srgbClr val="FF00FF"/>
                  </a:solidFill>
                </a:ln>
                <a:solidFill>
                  <a:srgbClr val="00FFFF"/>
                </a:solidFill>
                <a:effectLst>
                  <a:glow rad="228600">
                    <a:schemeClr val="accent1">
                      <a:satMod val="175000"/>
                      <a:alpha val="40000"/>
                    </a:schemeClr>
                  </a:glow>
                </a:effectLst>
                <a:latin typeface="Rockwell Extra Bold" pitchFamily="18" charset="0"/>
                <a:hlinkClick r:id="rId3" action="ppaction://hlinksldjump"/>
              </a:rPr>
              <a:t>CARGA EN MEMORIA RAM</a:t>
            </a:r>
            <a:endParaRPr lang="es-MX" sz="2800" dirty="0" smtClean="0">
              <a:ln>
                <a:solidFill>
                  <a:srgbClr val="FF00FF"/>
                </a:solidFill>
              </a:ln>
              <a:solidFill>
                <a:srgbClr val="00FFFF"/>
              </a:solidFill>
              <a:effectLst>
                <a:glow rad="228600">
                  <a:schemeClr val="accent1">
                    <a:satMod val="175000"/>
                    <a:alpha val="40000"/>
                  </a:schemeClr>
                </a:glow>
              </a:effectLst>
              <a:latin typeface="Rockwell Extra Bold" pitchFamily="18" charset="0"/>
            </a:endParaRPr>
          </a:p>
          <a:p>
            <a:endParaRPr lang="es-MX" sz="2800" dirty="0">
              <a:solidFill>
                <a:srgbClr val="3399FF"/>
              </a:solidFill>
              <a:effectLst>
                <a:glow rad="228600">
                  <a:schemeClr val="accent1">
                    <a:satMod val="175000"/>
                    <a:alpha val="40000"/>
                  </a:schemeClr>
                </a:glow>
              </a:effectLst>
            </a:endParaRPr>
          </a:p>
          <a:p>
            <a:pPr>
              <a:buFont typeface="Century Gothic" pitchFamily="34" charset="0"/>
              <a:buChar char="♫"/>
            </a:pPr>
            <a:r>
              <a:rPr lang="es-MX" sz="2800" dirty="0" smtClean="0">
                <a:ln>
                  <a:solidFill>
                    <a:srgbClr val="FF0066"/>
                  </a:solidFill>
                </a:ln>
                <a:solidFill>
                  <a:srgbClr val="800080"/>
                </a:solidFill>
                <a:effectLst>
                  <a:glow rad="228600">
                    <a:schemeClr val="accent4">
                      <a:satMod val="175000"/>
                      <a:alpha val="40000"/>
                    </a:schemeClr>
                  </a:glow>
                </a:effectLst>
                <a:latin typeface="Stencil" pitchFamily="82" charset="0"/>
                <a:hlinkClick r:id="rId4" action="ppaction://hlinksldjump"/>
              </a:rPr>
              <a:t>COORDINACION</a:t>
            </a:r>
            <a:r>
              <a:rPr lang="es-MX" sz="2800" dirty="0" smtClean="0">
                <a:hlinkClick r:id="rId4" action="ppaction://hlinksldjump"/>
              </a:rPr>
              <a:t> </a:t>
            </a:r>
            <a:endParaRPr lang="es-MX" sz="2800" dirty="0" smtClean="0"/>
          </a:p>
          <a:p>
            <a:endParaRPr lang="es-MX" sz="2800" dirty="0"/>
          </a:p>
          <a:p>
            <a:pPr>
              <a:buFont typeface="Century Gothic" pitchFamily="34" charset="0"/>
              <a:buChar char="♫"/>
            </a:pPr>
            <a:r>
              <a:rPr lang="es-MX" sz="2800" dirty="0" smtClean="0">
                <a:ln>
                  <a:solidFill>
                    <a:schemeClr val="bg1"/>
                  </a:solidFill>
                </a:ln>
                <a:solidFill>
                  <a:schemeClr val="accent4">
                    <a:lumMod val="60000"/>
                    <a:lumOff val="40000"/>
                  </a:schemeClr>
                </a:solidFill>
                <a:effectLst>
                  <a:glow rad="228600">
                    <a:schemeClr val="accent1">
                      <a:satMod val="175000"/>
                      <a:alpha val="40000"/>
                    </a:schemeClr>
                  </a:glow>
                </a:effectLst>
                <a:latin typeface="Cooper Black" pitchFamily="18" charset="0"/>
                <a:hlinkClick r:id="rId5" action="ppaction://hlinksldjump"/>
              </a:rPr>
              <a:t>ADMINISTRACION </a:t>
            </a:r>
            <a:endParaRPr lang="es-MX" sz="2800" dirty="0" smtClean="0">
              <a:ln>
                <a:solidFill>
                  <a:schemeClr val="bg1"/>
                </a:solidFill>
              </a:ln>
              <a:solidFill>
                <a:schemeClr val="accent4">
                  <a:lumMod val="60000"/>
                  <a:lumOff val="40000"/>
                </a:schemeClr>
              </a:solidFill>
              <a:effectLst>
                <a:glow rad="228600">
                  <a:schemeClr val="accent1">
                    <a:satMod val="175000"/>
                    <a:alpha val="40000"/>
                  </a:schemeClr>
                </a:glow>
              </a:effectLst>
              <a:latin typeface="Cooper Black" pitchFamily="18" charset="0"/>
            </a:endParaRPr>
          </a:p>
          <a:p>
            <a:endParaRPr lang="es-ES" sz="2800" dirty="0"/>
          </a:p>
        </p:txBody>
      </p:sp>
    </p:spTree>
  </p:cSld>
  <p:clrMapOvr>
    <a:masterClrMapping/>
  </p:clrMapOvr>
  <p:transition advClick="0" advTm="600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grpId="0" nodeType="withEffect">
                                  <p:stCondLst>
                                    <p:cond delay="0"/>
                                  </p:stCondLst>
                                  <p:childTnLst>
                                    <p:animClr clrSpc="rgb">
                                      <p:cBhvr override="childStyle">
                                        <p:cTn id="6" dur="500" fill="hold"/>
                                        <p:tgtEl>
                                          <p:spTgt spid="2"/>
                                        </p:tgtEl>
                                        <p:attrNameLst>
                                          <p:attrName>style.color</p:attrName>
                                        </p:attrNameLst>
                                      </p:cBhvr>
                                      <p:to>
                                        <a:srgbClr val="FF66FF"/>
                                      </p:to>
                                    </p:animClr>
                                    <p:animClr clrSpc="rgb">
                                      <p:cBhvr>
                                        <p:cTn id="7" dur="500" fill="hold"/>
                                        <p:tgtEl>
                                          <p:spTgt spid="2"/>
                                        </p:tgtEl>
                                        <p:attrNameLst>
                                          <p:attrName>fillcolor</p:attrName>
                                        </p:attrNameLst>
                                      </p:cBhvr>
                                      <p:to>
                                        <a:srgbClr val="FF66FF"/>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444424">
            <a:off x="535807" y="4873270"/>
            <a:ext cx="8068234" cy="1077218"/>
          </a:xfrm>
          <a:prstGeom prst="rect">
            <a:avLst/>
          </a:prstGeom>
          <a:ln>
            <a:solidFill>
              <a:srgbClr val="9900CC"/>
            </a:solidFill>
          </a:ln>
        </p:spPr>
        <p:txBody>
          <a:bodyPr wrap="none">
            <a:spAutoFit/>
          </a:bodyPr>
          <a:lstStyle/>
          <a:p>
            <a:pPr algn="ctr"/>
            <a:r>
              <a:rPr lang="es-MX" sz="3200" dirty="0" smtClean="0">
                <a:ln>
                  <a:solidFill>
                    <a:schemeClr val="accent1">
                      <a:lumMod val="60000"/>
                      <a:lumOff val="40000"/>
                    </a:schemeClr>
                  </a:solidFill>
                </a:ln>
                <a:solidFill>
                  <a:schemeClr val="accent5">
                    <a:lumMod val="75000"/>
                  </a:schemeClr>
                </a:solidFill>
                <a:latin typeface="Ravie" pitchFamily="82" charset="0"/>
              </a:rPr>
              <a:t>La interfaz de usuario,</a:t>
            </a:r>
          </a:p>
          <a:p>
            <a:pPr algn="ctr"/>
            <a:r>
              <a:rPr lang="es-MX" sz="3200" dirty="0" smtClean="0">
                <a:ln>
                  <a:solidFill>
                    <a:schemeClr val="accent1">
                      <a:lumMod val="60000"/>
                      <a:lumOff val="40000"/>
                    </a:schemeClr>
                  </a:solidFill>
                </a:ln>
                <a:solidFill>
                  <a:schemeClr val="accent5">
                    <a:lumMod val="75000"/>
                  </a:schemeClr>
                </a:solidFill>
                <a:latin typeface="Ravie" pitchFamily="82" charset="0"/>
              </a:rPr>
              <a:t>Grafica y línea de comandos </a:t>
            </a:r>
            <a:endParaRPr lang="es-ES" sz="3200" dirty="0">
              <a:ln>
                <a:solidFill>
                  <a:schemeClr val="accent1">
                    <a:lumMod val="60000"/>
                    <a:lumOff val="40000"/>
                  </a:schemeClr>
                </a:solidFill>
              </a:ln>
              <a:solidFill>
                <a:schemeClr val="accent5">
                  <a:lumMod val="75000"/>
                </a:schemeClr>
              </a:solidFill>
              <a:latin typeface="Ravie" pitchFamily="82" charset="0"/>
            </a:endParaRPr>
          </a:p>
        </p:txBody>
      </p:sp>
      <p:sp>
        <p:nvSpPr>
          <p:cNvPr id="3" name="2 Rectángulo"/>
          <p:cNvSpPr/>
          <p:nvPr/>
        </p:nvSpPr>
        <p:spPr>
          <a:xfrm rot="20922762">
            <a:off x="1535102" y="1157531"/>
            <a:ext cx="7526228" cy="1323439"/>
          </a:xfrm>
          <a:prstGeom prst="rect">
            <a:avLst/>
          </a:prstGeom>
          <a:solidFill>
            <a:schemeClr val="accent1">
              <a:lumMod val="75000"/>
            </a:schemeClr>
          </a:solidFill>
          <a:ln>
            <a:solidFill>
              <a:schemeClr val="accent2">
                <a:lumMod val="20000"/>
                <a:lumOff val="80000"/>
              </a:schemeClr>
            </a:solidFill>
          </a:ln>
          <a:effectLst>
            <a:glow rad="139700">
              <a:schemeClr val="accent1">
                <a:satMod val="175000"/>
                <a:alpha val="40000"/>
              </a:schemeClr>
            </a:glow>
            <a:reflection blurRad="6350" stA="50000" endA="300" endPos="55500" dist="50800" dir="5400000" sy="-100000" algn="bl" rotWithShape="0"/>
          </a:effectLst>
        </p:spPr>
        <p:txBody>
          <a:bodyPr wrap="none">
            <a:spAutoFit/>
          </a:bodyPr>
          <a:lstStyle/>
          <a:p>
            <a:pPr algn="ctr"/>
            <a:r>
              <a:rPr lang="es-MX" sz="4000" dirty="0" smtClean="0">
                <a:ln>
                  <a:solidFill>
                    <a:srgbClr val="D42C90"/>
                  </a:solidFill>
                </a:ln>
                <a:solidFill>
                  <a:srgbClr val="33CC33"/>
                </a:solidFill>
                <a:latin typeface="Snap ITC" pitchFamily="82" charset="0"/>
              </a:rPr>
              <a:t>Comunicación entre </a:t>
            </a:r>
          </a:p>
          <a:p>
            <a:pPr algn="ctr"/>
            <a:r>
              <a:rPr lang="es-MX" sz="4000" dirty="0" smtClean="0">
                <a:ln>
                  <a:solidFill>
                    <a:srgbClr val="D42C90"/>
                  </a:solidFill>
                </a:ln>
                <a:solidFill>
                  <a:srgbClr val="33CC33"/>
                </a:solidFill>
                <a:latin typeface="Snap ITC" pitchFamily="82" charset="0"/>
              </a:rPr>
              <a:t>el usuario y el ordenador</a:t>
            </a:r>
            <a:r>
              <a:rPr lang="es-MX" dirty="0" smtClean="0">
                <a:solidFill>
                  <a:srgbClr val="FF9966"/>
                </a:solidFill>
                <a:latin typeface="Arial Narrow" pitchFamily="34" charset="0"/>
              </a:rPr>
              <a:t>:</a:t>
            </a:r>
            <a:endParaRPr lang="es-ES" dirty="0"/>
          </a:p>
        </p:txBody>
      </p:sp>
      <p:pic>
        <p:nvPicPr>
          <p:cNvPr id="4" name="Picture 4" descr="FILA D STAR"/>
          <p:cNvPicPr>
            <a:picLocks noChangeAspect="1" noChangeArrowheads="1" noCrop="1"/>
          </p:cNvPicPr>
          <p:nvPr/>
        </p:nvPicPr>
        <p:blipFill>
          <a:blip r:embed="rId2" cstate="print"/>
          <a:srcRect/>
          <a:stretch>
            <a:fillRect/>
          </a:stretch>
        </p:blipFill>
        <p:spPr bwMode="auto">
          <a:xfrm>
            <a:off x="285720" y="0"/>
            <a:ext cx="2376487" cy="3960812"/>
          </a:xfrm>
          <a:prstGeom prst="rect">
            <a:avLst/>
          </a:prstGeom>
          <a:noFill/>
          <a:ln w="9525">
            <a:noFill/>
            <a:miter lim="800000"/>
            <a:headEnd/>
            <a:tailEnd/>
          </a:ln>
        </p:spPr>
      </p:pic>
    </p:spTree>
  </p:cSld>
  <p:clrMapOvr>
    <a:masterClrMapping/>
  </p:clrMapOvr>
  <p:transition advClick="0" advTm="6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fill="hold" grpId="0" nodeType="withEffect">
                                  <p:stCondLst>
                                    <p:cond delay="0"/>
                                  </p:stCondLst>
                                  <p:childTnLst>
                                    <p:animClr clrSpc="hsl">
                                      <p:cBhvr override="childStyle">
                                        <p:cTn id="6" dur="1000" fill="hold"/>
                                        <p:tgtEl>
                                          <p:spTgt spid="3"/>
                                        </p:tgtEl>
                                        <p:attrNameLst>
                                          <p:attrName>style.color</p:attrName>
                                        </p:attrNameLst>
                                      </p:cBhvr>
                                      <p:by>
                                        <p:hsl h="10842353" s="0" l="0"/>
                                      </p:by>
                                    </p:animClr>
                                    <p:animClr clrSpc="hsl">
                                      <p:cBhvr>
                                        <p:cTn id="7" dur="1000" fill="hold"/>
                                        <p:tgtEl>
                                          <p:spTgt spid="3"/>
                                        </p:tgtEl>
                                        <p:attrNameLst>
                                          <p:attrName>fillcolor</p:attrName>
                                        </p:attrNameLst>
                                      </p:cBhvr>
                                      <p:by>
                                        <p:hsl h="10842353" s="0" l="0"/>
                                      </p:by>
                                    </p:animClr>
                                    <p:animClr clrSpc="hsl">
                                      <p:cBhvr>
                                        <p:cTn id="8" dur="1000" fill="hold"/>
                                        <p:tgtEl>
                                          <p:spTgt spid="3"/>
                                        </p:tgtEl>
                                        <p:attrNameLst>
                                          <p:attrName>stroke.color</p:attrName>
                                        </p:attrNameLst>
                                      </p:cBhvr>
                                      <p:by>
                                        <p:hsl h="10842353" s="0" l="0"/>
                                      </p:by>
                                    </p:animClr>
                                    <p:set>
                                      <p:cBhvr>
                                        <p:cTn id="9" dur="10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857232"/>
            <a:ext cx="8286776" cy="4493538"/>
          </a:xfrm>
          <a:prstGeom prst="rect">
            <a:avLst/>
          </a:prstGeom>
          <a:noFill/>
          <a:ln>
            <a:noFill/>
          </a:ln>
        </p:spPr>
        <p:txBody>
          <a:bodyPr wrap="square">
            <a:spAutoFit/>
          </a:bodyPr>
          <a:lstStyle/>
          <a:p>
            <a:pPr algn="ctr"/>
            <a:r>
              <a:rPr lang="es-ES" sz="2800" b="1" dirty="0" smtClean="0">
                <a:ln>
                  <a:solidFill>
                    <a:srgbClr val="00B050"/>
                  </a:solidFill>
                </a:ln>
                <a:solidFill>
                  <a:srgbClr val="FF66CC"/>
                </a:solidFill>
                <a:effectLst>
                  <a:glow rad="139700">
                    <a:schemeClr val="accent5">
                      <a:satMod val="175000"/>
                      <a:alpha val="40000"/>
                    </a:schemeClr>
                  </a:glow>
                </a:effectLst>
              </a:rPr>
              <a:t>La interfaz gráfica de usuario </a:t>
            </a:r>
          </a:p>
          <a:p>
            <a:pPr>
              <a:buFont typeface="Wingdings" pitchFamily="2" charset="2"/>
              <a:buChar char="Ø"/>
            </a:pPr>
            <a:endParaRPr lang="es-ES" sz="2400" b="1" dirty="0" smtClean="0">
              <a:solidFill>
                <a:srgbClr val="FF99CC"/>
              </a:solidFill>
            </a:endParaRPr>
          </a:p>
          <a:p>
            <a:pPr>
              <a:buFont typeface="Wingdings" pitchFamily="2" charset="2"/>
              <a:buChar char="Ø"/>
            </a:pPr>
            <a:r>
              <a:rPr lang="es-ES" sz="2400" b="1" dirty="0" smtClean="0">
                <a:ln>
                  <a:solidFill>
                    <a:schemeClr val="accent1">
                      <a:lumMod val="75000"/>
                    </a:schemeClr>
                  </a:solidFill>
                </a:ln>
                <a:solidFill>
                  <a:srgbClr val="FF99CC"/>
                </a:solidFill>
                <a:effectLst>
                  <a:glow rad="63500">
                    <a:schemeClr val="accent5">
                      <a:satMod val="175000"/>
                      <a:alpha val="40000"/>
                    </a:schemeClr>
                  </a:glow>
                </a:effectLst>
              </a:rPr>
              <a:t>Es un programa informático que actúa de interfaz del usuario , utilizando un conjunto de imágenes y objetos gráficos para representar la información y acciones disponibles en la interfaz. </a:t>
            </a:r>
          </a:p>
          <a:p>
            <a:endParaRPr lang="es-ES" sz="2400" b="1" dirty="0" smtClean="0">
              <a:solidFill>
                <a:srgbClr val="FF99CC"/>
              </a:solidFill>
              <a:effectLst>
                <a:glow rad="63500">
                  <a:schemeClr val="accent5">
                    <a:satMod val="175000"/>
                    <a:alpha val="40000"/>
                  </a:schemeClr>
                </a:glow>
              </a:effectLst>
            </a:endParaRPr>
          </a:p>
          <a:p>
            <a:endParaRPr lang="es-ES" sz="2400" b="1" dirty="0" smtClean="0">
              <a:ln>
                <a:solidFill>
                  <a:schemeClr val="accent1">
                    <a:lumMod val="75000"/>
                  </a:schemeClr>
                </a:solidFill>
              </a:ln>
              <a:solidFill>
                <a:srgbClr val="FF99CC"/>
              </a:solidFill>
              <a:effectLst>
                <a:glow rad="63500">
                  <a:schemeClr val="accent5">
                    <a:satMod val="175000"/>
                    <a:alpha val="40000"/>
                  </a:schemeClr>
                </a:glow>
              </a:effectLst>
            </a:endParaRPr>
          </a:p>
          <a:p>
            <a:pPr>
              <a:buFont typeface="Wingdings" pitchFamily="2" charset="2"/>
              <a:buChar char="Ø"/>
            </a:pPr>
            <a:r>
              <a:rPr lang="es-ES" sz="2400" b="1" dirty="0" smtClean="0">
                <a:ln>
                  <a:solidFill>
                    <a:schemeClr val="accent1">
                      <a:lumMod val="75000"/>
                    </a:schemeClr>
                  </a:solidFill>
                </a:ln>
                <a:solidFill>
                  <a:srgbClr val="FF99CC"/>
                </a:solidFill>
                <a:effectLst>
                  <a:glow rad="63500">
                    <a:schemeClr val="accent5">
                      <a:satMod val="175000"/>
                      <a:alpha val="40000"/>
                    </a:schemeClr>
                  </a:glow>
                </a:effectLst>
              </a:rPr>
              <a:t>Su principal uso, consiste en proporcionar un entorno visual sencillo para permitir la comunicación con el sistema operativo de una máquina o computador.</a:t>
            </a:r>
          </a:p>
          <a:p>
            <a:endParaRPr lang="es-ES" dirty="0" smtClean="0"/>
          </a:p>
        </p:txBody>
      </p:sp>
      <p:pic>
        <p:nvPicPr>
          <p:cNvPr id="4" name="Picture 85" descr="Estrela"/>
          <p:cNvPicPr>
            <a:picLocks noChangeAspect="1" noChangeArrowheads="1"/>
          </p:cNvPicPr>
          <p:nvPr/>
        </p:nvPicPr>
        <p:blipFill>
          <a:blip r:embed="rId2" cstate="print"/>
          <a:srcRect/>
          <a:stretch>
            <a:fillRect/>
          </a:stretch>
        </p:blipFill>
        <p:spPr bwMode="auto">
          <a:xfrm>
            <a:off x="1571604" y="785794"/>
            <a:ext cx="642942" cy="642942"/>
          </a:xfrm>
          <a:prstGeom prst="rect">
            <a:avLst/>
          </a:prstGeom>
          <a:noFill/>
        </p:spPr>
      </p:pic>
      <p:pic>
        <p:nvPicPr>
          <p:cNvPr id="5" name="Picture 85" descr="Estrela"/>
          <p:cNvPicPr>
            <a:picLocks noChangeAspect="1" noChangeArrowheads="1"/>
          </p:cNvPicPr>
          <p:nvPr/>
        </p:nvPicPr>
        <p:blipFill>
          <a:blip r:embed="rId2" cstate="print"/>
          <a:srcRect/>
          <a:stretch>
            <a:fillRect/>
          </a:stretch>
        </p:blipFill>
        <p:spPr bwMode="auto">
          <a:xfrm>
            <a:off x="7072330" y="857232"/>
            <a:ext cx="642942" cy="642942"/>
          </a:xfrm>
          <a:prstGeom prst="rect">
            <a:avLst/>
          </a:prstGeom>
          <a:noFill/>
        </p:spPr>
      </p:pic>
    </p:spTree>
  </p:cSld>
  <p:clrMapOvr>
    <a:masterClrMapping/>
  </p:clrMapOvr>
  <p:transition advClick="0" advTm="11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28662" y="928670"/>
            <a:ext cx="7643866" cy="4819781"/>
          </a:xfrm>
          <a:prstGeom prst="rect">
            <a:avLst/>
          </a:prstGeom>
          <a:noFill/>
        </p:spPr>
        <p:txBody>
          <a:bodyPr wrap="square" rtlCol="0">
            <a:spAutoFit/>
          </a:bodyPr>
          <a:lstStyle/>
          <a:p>
            <a:pPr algn="ctr"/>
            <a:r>
              <a:rPr lang="es-MX" sz="3600" b="1" dirty="0" smtClean="0">
                <a:ln>
                  <a:solidFill>
                    <a:srgbClr val="FF0000"/>
                  </a:solidFill>
                </a:ln>
                <a:solidFill>
                  <a:srgbClr val="00FF00"/>
                </a:solidFill>
                <a:effectLst>
                  <a:glow rad="139700">
                    <a:schemeClr val="accent1">
                      <a:satMod val="175000"/>
                      <a:alpha val="40000"/>
                    </a:schemeClr>
                  </a:glow>
                </a:effectLst>
                <a:latin typeface="Arial Narrow" pitchFamily="34" charset="0"/>
              </a:rPr>
              <a:t>La interfaz gráfica</a:t>
            </a:r>
            <a:r>
              <a:rPr lang="es-MX" sz="3600" b="1" dirty="0" smtClean="0">
                <a:solidFill>
                  <a:srgbClr val="92D050"/>
                </a:solidFill>
                <a:latin typeface="Arial Narrow" pitchFamily="34" charset="0"/>
              </a:rPr>
              <a:t>.</a:t>
            </a:r>
          </a:p>
          <a:p>
            <a:endParaRPr lang="es-MX" b="1" dirty="0" smtClean="0">
              <a:solidFill>
                <a:srgbClr val="800080"/>
              </a:solidFill>
              <a:latin typeface="Arial Narrow" pitchFamily="34" charset="0"/>
            </a:endParaRPr>
          </a:p>
          <a:p>
            <a:pPr eaLnBrk="0" hangingPunct="0">
              <a:lnSpc>
                <a:spcPct val="120000"/>
              </a:lnSpc>
            </a:pPr>
            <a:r>
              <a:rPr lang="es-MX" sz="2800" dirty="0" smtClean="0">
                <a:solidFill>
                  <a:srgbClr val="FFC000"/>
                </a:solidFill>
                <a:effectLst>
                  <a:glow rad="63500">
                    <a:schemeClr val="accent6">
                      <a:satMod val="175000"/>
                      <a:alpha val="40000"/>
                    </a:schemeClr>
                  </a:glow>
                </a:effectLst>
                <a:latin typeface="Berlin Sans FB" pitchFamily="34" charset="0"/>
              </a:rPr>
              <a:t>Su uso se basa en:</a:t>
            </a:r>
          </a:p>
          <a:p>
            <a:pPr eaLnBrk="0" hangingPunct="0">
              <a:lnSpc>
                <a:spcPct val="120000"/>
              </a:lnSpc>
              <a:buFont typeface="Berlin Sans FB" pitchFamily="34" charset="0"/>
              <a:buChar char="*"/>
            </a:pPr>
            <a:r>
              <a:rPr lang="es-MX" sz="2800" dirty="0" smtClean="0">
                <a:solidFill>
                  <a:srgbClr val="FFC000"/>
                </a:solidFill>
                <a:effectLst>
                  <a:glow rad="63500">
                    <a:schemeClr val="accent6">
                      <a:satMod val="175000"/>
                      <a:alpha val="40000"/>
                    </a:schemeClr>
                  </a:glow>
                </a:effectLst>
                <a:latin typeface="Berlin Sans FB" pitchFamily="34" charset="0"/>
              </a:rPr>
              <a:t>La metáfora de un escritorio, donde se muestran objetos gráficos para representar los recursos disponibles.</a:t>
            </a:r>
          </a:p>
          <a:p>
            <a:pPr eaLnBrk="0" hangingPunct="0">
              <a:lnSpc>
                <a:spcPct val="120000"/>
              </a:lnSpc>
              <a:buSzPct val="104000"/>
              <a:buFont typeface="Berlin Sans FB" pitchFamily="34" charset="0"/>
              <a:buChar char="*"/>
            </a:pPr>
            <a:r>
              <a:rPr lang="es-MX" sz="2800" dirty="0" smtClean="0">
                <a:solidFill>
                  <a:srgbClr val="FFC000"/>
                </a:solidFill>
                <a:effectLst>
                  <a:glow rad="63500">
                    <a:schemeClr val="accent6">
                      <a:satMod val="175000"/>
                      <a:alpha val="40000"/>
                    </a:schemeClr>
                  </a:glow>
                </a:effectLst>
                <a:latin typeface="Berlin Sans FB" pitchFamily="34" charset="0"/>
              </a:rPr>
              <a:t> El ratón como dispositivo de entrada. </a:t>
            </a:r>
          </a:p>
          <a:p>
            <a:pPr eaLnBrk="0" hangingPunct="0">
              <a:lnSpc>
                <a:spcPct val="120000"/>
              </a:lnSpc>
              <a:buSzPct val="104000"/>
              <a:buFont typeface="Berlin Sans FB" pitchFamily="34" charset="0"/>
              <a:buChar char="*"/>
            </a:pPr>
            <a:r>
              <a:rPr lang="es-MX" sz="2800" dirty="0" smtClean="0">
                <a:solidFill>
                  <a:srgbClr val="FFC000"/>
                </a:solidFill>
                <a:effectLst>
                  <a:glow rad="63500">
                    <a:schemeClr val="accent6">
                      <a:satMod val="175000"/>
                      <a:alpha val="40000"/>
                    </a:schemeClr>
                  </a:glow>
                </a:effectLst>
                <a:latin typeface="Berlin Sans FB" pitchFamily="34" charset="0"/>
              </a:rPr>
              <a:t>Un grupo de herramientas gráficas especiales: Ventanas, íconos y menús.</a:t>
            </a:r>
          </a:p>
          <a:p>
            <a:endParaRPr lang="es-ES" dirty="0">
              <a:effectLst>
                <a:glow rad="63500">
                  <a:schemeClr val="accent6">
                    <a:satMod val="175000"/>
                    <a:alpha val="40000"/>
                  </a:schemeClr>
                </a:glow>
              </a:effectLst>
            </a:endParaRPr>
          </a:p>
        </p:txBody>
      </p:sp>
      <p:pic>
        <p:nvPicPr>
          <p:cNvPr id="4" name="Picture 85" descr="Estrela"/>
          <p:cNvPicPr>
            <a:picLocks noChangeAspect="1" noChangeArrowheads="1"/>
          </p:cNvPicPr>
          <p:nvPr/>
        </p:nvPicPr>
        <p:blipFill>
          <a:blip r:embed="rId2" cstate="print"/>
          <a:srcRect/>
          <a:stretch>
            <a:fillRect/>
          </a:stretch>
        </p:blipFill>
        <p:spPr bwMode="auto">
          <a:xfrm>
            <a:off x="2571736" y="1071546"/>
            <a:ext cx="500066" cy="500066"/>
          </a:xfrm>
          <a:prstGeom prst="rect">
            <a:avLst/>
          </a:prstGeom>
          <a:noFill/>
        </p:spPr>
      </p:pic>
      <p:pic>
        <p:nvPicPr>
          <p:cNvPr id="5" name="Picture 85" descr="Estrela"/>
          <p:cNvPicPr>
            <a:picLocks noChangeAspect="1" noChangeArrowheads="1"/>
          </p:cNvPicPr>
          <p:nvPr/>
        </p:nvPicPr>
        <p:blipFill>
          <a:blip r:embed="rId2" cstate="print"/>
          <a:srcRect/>
          <a:stretch>
            <a:fillRect/>
          </a:stretch>
        </p:blipFill>
        <p:spPr bwMode="auto">
          <a:xfrm>
            <a:off x="6286512" y="1071546"/>
            <a:ext cx="500066" cy="500066"/>
          </a:xfrm>
          <a:prstGeom prst="rect">
            <a:avLst/>
          </a:prstGeom>
          <a:noFill/>
        </p:spPr>
      </p:pic>
    </p:spTree>
  </p:cSld>
  <p:clrMapOvr>
    <a:masterClrMapping/>
  </p:clrMapOvr>
  <p:transition advClick="0" advTm="1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a:srcRect/>
          <a:stretch>
            <a:fillRect/>
          </a:stretch>
        </p:blipFill>
        <p:spPr bwMode="auto">
          <a:xfrm>
            <a:off x="1428728" y="1000108"/>
            <a:ext cx="6324600" cy="4743450"/>
          </a:xfrm>
          <a:prstGeom prst="rect">
            <a:avLst/>
          </a:prstGeom>
          <a:noFill/>
          <a:ln w="9525">
            <a:noFill/>
            <a:miter lim="800000"/>
            <a:headEnd/>
            <a:tailEnd/>
          </a:ln>
        </p:spPr>
      </p:pic>
      <p:sp>
        <p:nvSpPr>
          <p:cNvPr id="4" name="Line 11"/>
          <p:cNvSpPr>
            <a:spLocks noChangeShapeType="1"/>
          </p:cNvSpPr>
          <p:nvPr/>
        </p:nvSpPr>
        <p:spPr bwMode="auto">
          <a:xfrm flipV="1">
            <a:off x="714348" y="1309670"/>
            <a:ext cx="957266" cy="261942"/>
          </a:xfrm>
          <a:prstGeom prst="line">
            <a:avLst/>
          </a:prstGeom>
          <a:noFill/>
          <a:ln w="57150">
            <a:solidFill>
              <a:schemeClr val="accent4">
                <a:lumMod val="75000"/>
              </a:schemeClr>
            </a:solidFill>
            <a:round/>
            <a:headEnd/>
            <a:tailEnd type="triangle" w="med" len="med"/>
          </a:ln>
          <a:effectLst>
            <a:glow rad="228600">
              <a:schemeClr val="accent4">
                <a:satMod val="175000"/>
                <a:alpha val="40000"/>
              </a:schemeClr>
            </a:glow>
          </a:effectLst>
        </p:spPr>
        <p:txBody>
          <a:bodyPr wrap="none" anchor="ctr"/>
          <a:lstStyle/>
          <a:p>
            <a:endParaRPr lang="es-ES"/>
          </a:p>
        </p:txBody>
      </p:sp>
      <p:sp>
        <p:nvSpPr>
          <p:cNvPr id="5" name="Line 8"/>
          <p:cNvSpPr>
            <a:spLocks noChangeShapeType="1"/>
          </p:cNvSpPr>
          <p:nvPr/>
        </p:nvSpPr>
        <p:spPr bwMode="auto">
          <a:xfrm flipH="1" flipV="1">
            <a:off x="7143768" y="3786190"/>
            <a:ext cx="928694" cy="1214446"/>
          </a:xfrm>
          <a:prstGeom prst="line">
            <a:avLst/>
          </a:prstGeom>
          <a:ln>
            <a:solidFill>
              <a:schemeClr val="accent4">
                <a:lumMod val="75000"/>
              </a:schemeClr>
            </a:solidFill>
            <a:headEnd/>
            <a:tailEnd type="triangle" w="med" len="med"/>
          </a:ln>
          <a:effectLst>
            <a:glow rad="228600">
              <a:schemeClr val="accent4">
                <a:satMod val="175000"/>
                <a:alpha val="40000"/>
              </a:schemeClr>
            </a:glow>
            <a:outerShdw blurRad="38100" dist="25400" dir="5400000" algn="t" rotWithShape="0">
              <a:srgbClr val="000000">
                <a:alpha val="50000"/>
              </a:srgbClr>
            </a:outerShdw>
          </a:effectLst>
        </p:spPr>
        <p:style>
          <a:lnRef idx="3">
            <a:schemeClr val="accent3"/>
          </a:lnRef>
          <a:fillRef idx="0">
            <a:schemeClr val="accent3"/>
          </a:fillRef>
          <a:effectRef idx="2">
            <a:schemeClr val="accent3"/>
          </a:effectRef>
          <a:fontRef idx="minor">
            <a:schemeClr val="tx1"/>
          </a:fontRef>
        </p:style>
        <p:txBody>
          <a:bodyPr wrap="none" anchor="ctr"/>
          <a:lstStyle/>
          <a:p>
            <a:endParaRPr lang="es-ES"/>
          </a:p>
        </p:txBody>
      </p:sp>
      <p:sp>
        <p:nvSpPr>
          <p:cNvPr id="6" name="Line 15"/>
          <p:cNvSpPr>
            <a:spLocks noChangeShapeType="1"/>
          </p:cNvSpPr>
          <p:nvPr/>
        </p:nvSpPr>
        <p:spPr bwMode="auto">
          <a:xfrm rot="-2843157" flipV="1">
            <a:off x="570418" y="5367104"/>
            <a:ext cx="1204272" cy="56833"/>
          </a:xfrm>
          <a:prstGeom prst="line">
            <a:avLst/>
          </a:prstGeom>
          <a:noFill/>
          <a:ln w="57150">
            <a:solidFill>
              <a:schemeClr val="accent4">
                <a:lumMod val="75000"/>
              </a:schemeClr>
            </a:solidFill>
            <a:round/>
            <a:headEnd/>
            <a:tailEnd type="triangle" w="med" len="med"/>
          </a:ln>
          <a:effectLst>
            <a:glow rad="228600">
              <a:schemeClr val="accent4">
                <a:satMod val="175000"/>
                <a:alpha val="40000"/>
              </a:schemeClr>
            </a:glow>
          </a:effectLst>
        </p:spPr>
        <p:txBody>
          <a:bodyPr wrap="none" anchor="ctr"/>
          <a:lstStyle/>
          <a:p>
            <a:endParaRPr lang="es-ES"/>
          </a:p>
        </p:txBody>
      </p:sp>
      <p:sp>
        <p:nvSpPr>
          <p:cNvPr id="7" name="Text Box 9"/>
          <p:cNvSpPr txBox="1">
            <a:spLocks noChangeArrowheads="1"/>
          </p:cNvSpPr>
          <p:nvPr/>
        </p:nvSpPr>
        <p:spPr bwMode="auto">
          <a:xfrm>
            <a:off x="0" y="1643050"/>
            <a:ext cx="1268296" cy="58477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pPr eaLnBrk="0" hangingPunct="0"/>
            <a:r>
              <a:rPr kumimoji="0" lang="es-VE" sz="3200" b="1" dirty="0">
                <a:latin typeface="Arial Narrow" pitchFamily="34" charset="0"/>
              </a:rPr>
              <a:t>Iconos</a:t>
            </a:r>
            <a:endParaRPr kumimoji="0" lang="es-VE" sz="3200" dirty="0">
              <a:latin typeface="Arial Narrow" pitchFamily="34" charset="0"/>
            </a:endParaRPr>
          </a:p>
        </p:txBody>
      </p:sp>
      <p:sp>
        <p:nvSpPr>
          <p:cNvPr id="8" name="Text Box 14"/>
          <p:cNvSpPr txBox="1">
            <a:spLocks noChangeArrowheads="1"/>
          </p:cNvSpPr>
          <p:nvPr/>
        </p:nvSpPr>
        <p:spPr bwMode="auto">
          <a:xfrm>
            <a:off x="285720" y="6000768"/>
            <a:ext cx="1142976" cy="58477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eaLnBrk="0" hangingPunct="0"/>
            <a:r>
              <a:rPr kumimoji="0" lang="es-VE" sz="3200" b="1" dirty="0">
                <a:latin typeface="Arial Narrow" pitchFamily="34" charset="0"/>
              </a:rPr>
              <a:t>Menú</a:t>
            </a:r>
            <a:endParaRPr kumimoji="0" lang="es-VE" sz="3200" dirty="0">
              <a:latin typeface="Arial Narrow" pitchFamily="34" charset="0"/>
            </a:endParaRPr>
          </a:p>
        </p:txBody>
      </p:sp>
      <p:sp>
        <p:nvSpPr>
          <p:cNvPr id="9" name="Text Box 7"/>
          <p:cNvSpPr txBox="1">
            <a:spLocks noChangeArrowheads="1"/>
          </p:cNvSpPr>
          <p:nvPr/>
        </p:nvSpPr>
        <p:spPr bwMode="auto">
          <a:xfrm>
            <a:off x="7668147" y="5143512"/>
            <a:ext cx="1475853" cy="58477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spAutoFit/>
          </a:bodyPr>
          <a:lstStyle/>
          <a:p>
            <a:pPr eaLnBrk="0" hangingPunct="0"/>
            <a:r>
              <a:rPr kumimoji="0" lang="es-VE" sz="3200" b="1" dirty="0">
                <a:latin typeface="Arial Narrow" pitchFamily="34" charset="0"/>
              </a:rPr>
              <a:t>Ventana</a:t>
            </a:r>
            <a:endParaRPr kumimoji="0" lang="es-VE" sz="3200" dirty="0">
              <a:latin typeface="Arial Narrow" pitchFamily="34" charset="0"/>
            </a:endParaRPr>
          </a:p>
        </p:txBody>
      </p:sp>
    </p:spTree>
  </p:cSld>
  <p:clrMapOvr>
    <a:masterClrMapping/>
  </p:clrMapOvr>
  <p:transition advClick="0" advTm="7000">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linds(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autoUpdateAnimBg="0"/>
      <p:bldP spid="8" grpId="0" animBg="1" autoUpdateAnimBg="0"/>
      <p:bldP spid="9"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14348" y="785794"/>
            <a:ext cx="7429552" cy="646331"/>
          </a:xfrm>
          <a:prstGeom prst="rect">
            <a:avLst/>
          </a:prstGeom>
          <a:noFill/>
        </p:spPr>
        <p:txBody>
          <a:bodyPr wrap="square" rtlCol="0">
            <a:spAutoFit/>
            <a:scene3d>
              <a:camera prst="perspectiveLeft"/>
              <a:lightRig rig="threePt" dir="t"/>
            </a:scene3d>
          </a:bodyPr>
          <a:lstStyle/>
          <a:p>
            <a:r>
              <a:rPr lang="es-MX" sz="3600" i="1" dirty="0" smtClean="0">
                <a:ln>
                  <a:solidFill>
                    <a:srgbClr val="C00000"/>
                  </a:solidFill>
                </a:ln>
                <a:solidFill>
                  <a:srgbClr val="00CCFF"/>
                </a:solidFill>
                <a:effectLst>
                  <a:glow rad="139700">
                    <a:schemeClr val="accent4">
                      <a:satMod val="175000"/>
                      <a:alpha val="40000"/>
                    </a:schemeClr>
                  </a:glow>
                </a:effectLst>
                <a:latin typeface="Eras Bold ITC" pitchFamily="34" charset="0"/>
              </a:rPr>
              <a:t>Interfaz de línea de comandos </a:t>
            </a:r>
            <a:endParaRPr lang="es-ES" sz="3600" i="1" dirty="0">
              <a:ln>
                <a:solidFill>
                  <a:srgbClr val="C00000"/>
                </a:solidFill>
              </a:ln>
              <a:solidFill>
                <a:srgbClr val="00CCFF"/>
              </a:solidFill>
              <a:effectLst>
                <a:glow rad="139700">
                  <a:schemeClr val="accent4">
                    <a:satMod val="175000"/>
                    <a:alpha val="40000"/>
                  </a:schemeClr>
                </a:glow>
              </a:effectLst>
              <a:latin typeface="Eras Bold ITC" pitchFamily="34" charset="0"/>
            </a:endParaRPr>
          </a:p>
        </p:txBody>
      </p:sp>
      <p:sp>
        <p:nvSpPr>
          <p:cNvPr id="4" name="3 Rectángulo"/>
          <p:cNvSpPr/>
          <p:nvPr/>
        </p:nvSpPr>
        <p:spPr>
          <a:xfrm>
            <a:off x="500034" y="1857364"/>
            <a:ext cx="7858180" cy="3539430"/>
          </a:xfrm>
          <a:prstGeom prst="rect">
            <a:avLst/>
          </a:prstGeom>
        </p:spPr>
        <p:txBody>
          <a:bodyPr wrap="square">
            <a:spAutoFit/>
          </a:bodyPr>
          <a:lstStyle/>
          <a:p>
            <a:pPr lvl="0">
              <a:buFont typeface="Wingdings" pitchFamily="2" charset="2"/>
              <a:buChar char="v"/>
            </a:pP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La Interfaz de línea de comandos </a:t>
            </a: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Usad</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a</a:t>
            </a: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 por los S.O</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a:t>
            </a: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 antiguos</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 o de propósito específico</a:t>
            </a:r>
            <a:endPar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endParaRPr>
          </a:p>
          <a:p>
            <a:pPr lvl="0">
              <a:buFont typeface="Wingdings" pitchFamily="2" charset="2"/>
              <a:buChar char="v"/>
            </a:pPr>
            <a:endPar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endParaRPr>
          </a:p>
          <a:p>
            <a:pPr lvl="0">
              <a:buFont typeface="Wingdings" pitchFamily="2" charset="2"/>
              <a:buChar char="v"/>
            </a:pP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En esta </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interfaz</a:t>
            </a: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 los comandos </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deben ser </a:t>
            </a: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escritos</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 por el usuario</a:t>
            </a:r>
            <a:endPar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endParaRPr>
          </a:p>
          <a:p>
            <a:pPr lvl="0">
              <a:buFont typeface="Wingdings" pitchFamily="2" charset="2"/>
              <a:buChar char="v"/>
            </a:pPr>
            <a:endPar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endParaRPr>
          </a:p>
          <a:p>
            <a:pPr lvl="0">
              <a:buFont typeface="Wingdings" pitchFamily="2" charset="2"/>
              <a:buChar char="v"/>
            </a:pP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UNIX y DOS son ejemplos de </a:t>
            </a:r>
            <a:r>
              <a:rPr lang="es-MX"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sistemas operativos</a:t>
            </a:r>
            <a:r>
              <a:rPr lang="es-ES" sz="2800" dirty="0" smtClean="0">
                <a:solidFill>
                  <a:schemeClr val="accent6">
                    <a:lumMod val="40000"/>
                    <a:lumOff val="60000"/>
                  </a:schemeClr>
                </a:solidFill>
                <a:effectLst>
                  <a:glow rad="63500">
                    <a:schemeClr val="accent4">
                      <a:satMod val="175000"/>
                      <a:alpha val="40000"/>
                    </a:schemeClr>
                  </a:glow>
                </a:effectLst>
                <a:latin typeface="Franklin Gothic Heavy" pitchFamily="34" charset="0"/>
              </a:rPr>
              <a:t> que utilizan este tipo de interfaz</a:t>
            </a:r>
            <a:endParaRPr lang="es-ES" sz="2800" dirty="0">
              <a:solidFill>
                <a:schemeClr val="accent6">
                  <a:lumMod val="40000"/>
                  <a:lumOff val="60000"/>
                </a:schemeClr>
              </a:solidFill>
              <a:effectLst>
                <a:glow rad="63500">
                  <a:schemeClr val="accent4">
                    <a:satMod val="175000"/>
                    <a:alpha val="40000"/>
                  </a:schemeClr>
                </a:glow>
              </a:effectLst>
              <a:latin typeface="Franklin Gothic Heavy" pitchFamily="34" charset="0"/>
            </a:endParaRPr>
          </a:p>
        </p:txBody>
      </p:sp>
    </p:spTree>
  </p:cSld>
  <p:clrMapOvr>
    <a:masterClrMapping/>
  </p:clrMapOvr>
  <p:transition advClick="0" advTm="11000">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2">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482</TotalTime>
  <Words>715</Words>
  <Application>Microsoft Office PowerPoint</Application>
  <PresentationFormat>Presentación en pantalla (4:3)</PresentationFormat>
  <Paragraphs>117</Paragraphs>
  <Slides>23</Slides>
  <Notes>1</Notes>
  <HiddenSlides>0</HiddenSlides>
  <MMClips>1</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Brío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VIRY</dc:creator>
  <cp:lastModifiedBy>Alex</cp:lastModifiedBy>
  <cp:revision>55</cp:revision>
  <dcterms:created xsi:type="dcterms:W3CDTF">2010-12-03T03:55:13Z</dcterms:created>
  <dcterms:modified xsi:type="dcterms:W3CDTF">2010-12-13T22:24:57Z</dcterms:modified>
</cp:coreProperties>
</file>